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3"/>
  </p:notesMasterIdLst>
  <p:sldIdLst>
    <p:sldId id="286" r:id="rId2"/>
    <p:sldId id="257" r:id="rId3"/>
    <p:sldId id="304" r:id="rId4"/>
    <p:sldId id="261" r:id="rId5"/>
    <p:sldId id="305" r:id="rId6"/>
    <p:sldId id="306" r:id="rId7"/>
    <p:sldId id="298" r:id="rId8"/>
    <p:sldId id="289" r:id="rId9"/>
    <p:sldId id="266" r:id="rId10"/>
    <p:sldId id="290" r:id="rId11"/>
    <p:sldId id="299" r:id="rId12"/>
    <p:sldId id="300" r:id="rId13"/>
    <p:sldId id="291" r:id="rId14"/>
    <p:sldId id="292" r:id="rId15"/>
    <p:sldId id="293" r:id="rId16"/>
    <p:sldId id="294" r:id="rId17"/>
    <p:sldId id="295" r:id="rId18"/>
    <p:sldId id="296" r:id="rId19"/>
    <p:sldId id="267" r:id="rId20"/>
    <p:sldId id="268" r:id="rId21"/>
    <p:sldId id="269" r:id="rId22"/>
    <p:sldId id="303" r:id="rId23"/>
    <p:sldId id="271" r:id="rId24"/>
    <p:sldId id="297" r:id="rId25"/>
    <p:sldId id="275" r:id="rId26"/>
    <p:sldId id="282" r:id="rId27"/>
    <p:sldId id="283" r:id="rId28"/>
    <p:sldId id="276" r:id="rId29"/>
    <p:sldId id="277" r:id="rId30"/>
    <p:sldId id="278" r:id="rId31"/>
    <p:sldId id="279" r:id="rId3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17" autoAdjust="0"/>
    <p:restoredTop sz="94660"/>
  </p:normalViewPr>
  <p:slideViewPr>
    <p:cSldViewPr>
      <p:cViewPr>
        <p:scale>
          <a:sx n="94" d="100"/>
          <a:sy n="94" d="100"/>
        </p:scale>
        <p:origin x="-8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BDB0F-93C7-42C3-BDFF-2CDF2F2DFF2D}" type="datetimeFigureOut">
              <a:rPr lang="hr-HR" smtClean="0"/>
              <a:pPr/>
              <a:t>4.3.2019.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C4405-E930-4C40-B6C0-C5B5A1DF057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766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81600"/>
            <a:ext cx="8305800" cy="6858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867400"/>
            <a:ext cx="8305800" cy="685800"/>
          </a:xfrm>
        </p:spPr>
        <p:txBody>
          <a:bodyPr anchor="ctr"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EC2227B-35C4-42CB-B826-B450F23C04DF}" type="datetimeFigureOut">
              <a:rPr lang="hr-HR" smtClean="0"/>
              <a:pPr/>
              <a:t>4.3.2019.</a:t>
            </a:fld>
            <a:endParaRPr lang="hr-HR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3110" name="Rectangle 3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47EC44-3826-49B6-944E-074761E1F3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2227B-35C4-42CB-B826-B450F23C04DF}" type="datetimeFigureOut">
              <a:rPr lang="hr-HR" smtClean="0"/>
              <a:pPr/>
              <a:t>4.3.2019.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7EC44-3826-49B6-944E-074761E1F3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28600"/>
            <a:ext cx="22098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28600"/>
            <a:ext cx="64770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2227B-35C4-42CB-B826-B450F23C04DF}" type="datetimeFigureOut">
              <a:rPr lang="hr-HR" smtClean="0"/>
              <a:pPr/>
              <a:t>4.3.2019.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7EC44-3826-49B6-944E-074761E1F3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7B-35C4-42CB-B826-B450F23C04DF}" type="datetimeFigureOut">
              <a:rPr lang="hr-HR" smtClean="0"/>
              <a:pPr/>
              <a:t>4.3.2019.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EC44-3826-49B6-944E-074761E1F3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2227B-35C4-42CB-B826-B450F23C04DF}" type="datetimeFigureOut">
              <a:rPr lang="hr-HR" smtClean="0"/>
              <a:pPr/>
              <a:t>4.3.2019.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7EC44-3826-49B6-944E-074761E1F3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2227B-35C4-42CB-B826-B450F23C04DF}" type="datetimeFigureOut">
              <a:rPr lang="hr-HR" smtClean="0"/>
              <a:pPr/>
              <a:t>4.3.2019.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7EC44-3826-49B6-944E-074761E1F3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2227B-35C4-42CB-B826-B450F23C04DF}" type="datetimeFigureOut">
              <a:rPr lang="hr-HR" smtClean="0"/>
              <a:pPr/>
              <a:t>4.3.2019.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7EC44-3826-49B6-944E-074761E1F3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2227B-35C4-42CB-B826-B450F23C04DF}" type="datetimeFigureOut">
              <a:rPr lang="hr-HR" smtClean="0"/>
              <a:pPr/>
              <a:t>4.3.2019.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7EC44-3826-49B6-944E-074761E1F3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2227B-35C4-42CB-B826-B450F23C04DF}" type="datetimeFigureOut">
              <a:rPr lang="hr-HR" smtClean="0"/>
              <a:pPr/>
              <a:t>4.3.2019.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7EC44-3826-49B6-944E-074761E1F3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2227B-35C4-42CB-B826-B450F23C04DF}" type="datetimeFigureOut">
              <a:rPr lang="hr-HR" smtClean="0"/>
              <a:pPr/>
              <a:t>4.3.2019.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7EC44-3826-49B6-944E-074761E1F3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2227B-35C4-42CB-B826-B450F23C04DF}" type="datetimeFigureOut">
              <a:rPr lang="hr-HR" smtClean="0"/>
              <a:pPr/>
              <a:t>4.3.2019.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7EC44-3826-49B6-944E-074761E1F3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2227B-35C4-42CB-B826-B450F23C04DF}" type="datetimeFigureOut">
              <a:rPr lang="hr-HR" smtClean="0"/>
              <a:pPr/>
              <a:t>4.3.2019.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7EC44-3826-49B6-944E-074761E1F3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553200"/>
            <a:ext cx="2403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5EC2227B-35C4-42CB-B826-B450F23C04DF}" type="datetimeFigureOut">
              <a:rPr lang="hr-HR" smtClean="0"/>
              <a:pPr/>
              <a:t>4.3.2019.</a:t>
            </a:fld>
            <a:endParaRPr lang="hr-HR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59138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r-HR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647EC44-3826-49B6-944E-074761E1F37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F:\IOOP%20-%20Povijest%20D..doc" TargetMode="External"/><Relationship Id="rId2" Type="http://schemas.openxmlformats.org/officeDocument/2006/relationships/hyperlink" Target="file:///F:\IOOP_DAVOR_1C%202.doc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korica-dizajn.hr/galerija/3d/9.jpg" TargetMode="Externa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0" y="1"/>
            <a:ext cx="1276350" cy="11247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0"/>
            <a:ext cx="7884368" cy="1130291"/>
          </a:xfrm>
          <a:prstGeom prst="rect">
            <a:avLst/>
          </a:prstGeom>
          <a:solidFill>
            <a:schemeClr val="bg1"/>
          </a:solidFill>
        </p:spPr>
        <p:txBody>
          <a:bodyPr wrap="square" tIns="72000" bIns="72000" rtlCol="0">
            <a:spAutoFit/>
          </a:bodyPr>
          <a:lstStyle/>
          <a:p>
            <a:pPr algn="l"/>
            <a:r>
              <a:rPr lang="hr-HR" sz="3200" dirty="0" smtClean="0">
                <a:solidFill>
                  <a:schemeClr val="bg1">
                    <a:lumMod val="65000"/>
                  </a:schemeClr>
                </a:solidFill>
                <a:latin typeface="Bookman Old Style" pitchFamily="18" charset="0"/>
              </a:rPr>
              <a:t>Srednja škola – Centar za odgoj i obrazovanje Zagreb, Zagorska 14</a:t>
            </a:r>
            <a:endParaRPr lang="hr-HR" sz="3200" dirty="0">
              <a:solidFill>
                <a:schemeClr val="bg1">
                  <a:lumMod val="6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Picture 3" descr="C:\Users\Blanka Beus\AppData\Local\Microsoft\Windows\Temporary Internet Files\Content.IE5\ROW9OCI2\MP90044302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492896"/>
            <a:ext cx="4977346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1043608" y="134076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dirty="0" smtClean="0">
                <a:solidFill>
                  <a:schemeClr val="accent4"/>
                </a:solidFill>
                <a:latin typeface="Bookman Old Style" pitchFamily="18" charset="0"/>
              </a:rPr>
              <a:t>Planiranje nastavnog procesa</a:t>
            </a:r>
            <a:endParaRPr lang="hr-HR" sz="4000" dirty="0"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602128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latin typeface="Bookman Old Style" pitchFamily="18" charset="0"/>
              </a:rPr>
              <a:t>Blanka Beus, prof. Dražena Šaka,prof.</a:t>
            </a:r>
            <a:endParaRPr lang="hr-HR" sz="2800" dirty="0"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7884368" cy="1124744"/>
          </a:xfrm>
          <a:solidFill>
            <a:schemeClr val="tx2"/>
          </a:solidFill>
        </p:spPr>
        <p:txBody>
          <a:bodyPr tIns="0" rIns="72000" bIns="0"/>
          <a:lstStyle/>
          <a:p>
            <a:r>
              <a:rPr lang="hr-HR" dirty="0" smtClean="0">
                <a:solidFill>
                  <a:schemeClr val="tx1"/>
                </a:solidFill>
              </a:rPr>
              <a:t>   INICIJALNA PROCJENA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Važno je utvrditi predznanje za svako nastavno područje inicijalnom procjenom</a:t>
            </a:r>
          </a:p>
          <a:p>
            <a:pPr algn="ctr"/>
            <a:r>
              <a:rPr lang="hr-HR" b="1" dirty="0" smtClean="0"/>
              <a:t>Na temelju inicijalne procjene utvrđujemo: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67649" y="0"/>
            <a:ext cx="1276351" cy="1124744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 bwMode="auto">
          <a:xfrm rot="2827062">
            <a:off x="3698883" y="3549815"/>
            <a:ext cx="375543" cy="190799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 rot="18774383">
            <a:off x="5952042" y="3572228"/>
            <a:ext cx="375543" cy="176906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043608" y="5157192"/>
            <a:ext cx="3600400" cy="1080120"/>
          </a:xfrm>
          <a:prstGeom prst="ellipse">
            <a:avLst/>
          </a:prstGeom>
          <a:solidFill>
            <a:srgbClr val="DBD85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GODIŠNJI CILJ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5148064" y="5157192"/>
            <a:ext cx="3744416" cy="1080120"/>
          </a:xfrm>
          <a:prstGeom prst="ellipse">
            <a:avLst/>
          </a:prstGeom>
          <a:solidFill>
            <a:srgbClr val="DBD85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400" b="1" dirty="0" smtClean="0">
                <a:latin typeface="Bookman Old Style" pitchFamily="18" charset="0"/>
              </a:rPr>
              <a:t>KRATKOROČNI </a:t>
            </a:r>
            <a:r>
              <a:rPr kumimoji="0" lang="hr-H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 CILJ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-567589"/>
            <a:ext cx="1550988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endParaRPr lang="hr-HR" sz="1200" b="1" dirty="0">
              <a:cs typeface="Arial" charset="0"/>
            </a:endParaRPr>
          </a:p>
          <a:p>
            <a:endParaRPr lang="hr-HR" sz="1400" b="1" dirty="0">
              <a:solidFill>
                <a:schemeClr val="bg1"/>
              </a:solidFill>
              <a:cs typeface="Arial" charset="0"/>
            </a:endParaRPr>
          </a:p>
          <a:p>
            <a:endParaRPr lang="hr-HR" sz="1400" b="1" dirty="0" smtClean="0">
              <a:solidFill>
                <a:schemeClr val="bg1"/>
              </a:solidFill>
              <a:cs typeface="Arial" charset="0"/>
            </a:endParaRPr>
          </a:p>
          <a:p>
            <a:r>
              <a:rPr lang="hr-HR" sz="1400" b="1" dirty="0" smtClean="0">
                <a:solidFill>
                  <a:schemeClr val="bg1"/>
                </a:solidFill>
                <a:cs typeface="Arial" charset="0"/>
              </a:rPr>
              <a:t>NAZIV </a:t>
            </a:r>
            <a:r>
              <a:rPr lang="hr-HR" sz="1400" b="1" dirty="0">
                <a:solidFill>
                  <a:schemeClr val="bg1"/>
                </a:solidFill>
                <a:cs typeface="Arial" charset="0"/>
              </a:rPr>
              <a:t>ŠKOLE:  </a:t>
            </a:r>
            <a:endParaRPr lang="hr-H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hr-HR" sz="1400" b="1" dirty="0">
                <a:solidFill>
                  <a:schemeClr val="bg1"/>
                </a:solidFill>
                <a:cs typeface="Arial" charset="0"/>
              </a:rPr>
              <a:t>ADRESA: </a:t>
            </a:r>
            <a:endParaRPr lang="hr-H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hr-H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hr-HR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tel</a:t>
            </a:r>
            <a:r>
              <a:rPr lang="hr-HR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/mail</a:t>
            </a:r>
          </a:p>
          <a:p>
            <a:pPr eaLnBrk="0" hangingPunct="0"/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7296150" y="0"/>
            <a:ext cx="1847850" cy="1916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r-HR" sz="1100">
                <a:cs typeface="Times New Roman" pitchFamily="18" charset="0"/>
              </a:rPr>
              <a:t>A) učenici s teškoćama u razvoju</a:t>
            </a:r>
            <a:endParaRPr lang="hr-HR" sz="900"/>
          </a:p>
          <a:p>
            <a:pPr eaLnBrk="0" hangingPunct="0"/>
            <a:r>
              <a:rPr lang="hr-HR" sz="1100">
                <a:cs typeface="Times New Roman" pitchFamily="18" charset="0"/>
              </a:rPr>
              <a:t>B) učenici s teškoćama u učenju, problemima u ponašanju i emocionalnim problemima</a:t>
            </a:r>
            <a:endParaRPr lang="hr-HR" sz="900"/>
          </a:p>
          <a:p>
            <a:pPr eaLnBrk="0" hangingPunct="0"/>
            <a:r>
              <a:rPr lang="hr-HR" sz="1100">
                <a:cs typeface="Times New Roman" pitchFamily="18" charset="0"/>
              </a:rPr>
              <a:t>C) Učenici s teškoćama uvjetovanim odgojnim, socijalnim, ekonomskim, kulturalnim i jezičnim čimbenicima</a:t>
            </a:r>
            <a:endParaRPr lang="hr-HR"/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827088" y="765175"/>
            <a:ext cx="6624637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r-HR" sz="900" dirty="0"/>
              <a:t/>
            </a:r>
            <a:br>
              <a:rPr lang="hr-HR" sz="900" dirty="0"/>
            </a:br>
            <a:endParaRPr lang="hr-HR" dirty="0"/>
          </a:p>
          <a:p>
            <a:pPr algn="ctr" eaLnBrk="0" hangingPunct="0"/>
            <a:r>
              <a:rPr lang="hr-HR" sz="1400" b="1" dirty="0">
                <a:latin typeface="Arial Black" pitchFamily="34" charset="0"/>
                <a:cs typeface="Times New Roman" pitchFamily="18" charset="0"/>
              </a:rPr>
              <a:t>INDIVIDUALIZIRANI ODGOJNO OBRAZOVNI PROGRAM (IOOP)</a:t>
            </a:r>
            <a:r>
              <a:rPr lang="hr-HR" sz="1400" b="1" baseline="30000" dirty="0">
                <a:latin typeface="Arial Black" pitchFamily="34" charset="0"/>
                <a:cs typeface="Times New Roman" pitchFamily="18" charset="0"/>
                <a:hlinkClick r:id="rId2" action="ppaction://hlinkfile"/>
              </a:rPr>
              <a:t>[1]</a:t>
            </a:r>
            <a:endParaRPr lang="hr-HR" sz="1400" dirty="0"/>
          </a:p>
          <a:p>
            <a:pPr algn="ctr" eaLnBrk="0" hangingPunct="0"/>
            <a:r>
              <a:rPr lang="hr-HR" sz="1400" dirty="0">
                <a:cs typeface="Times New Roman" pitchFamily="18" charset="0"/>
              </a:rPr>
              <a:t>nastavni predmet:________________________</a:t>
            </a:r>
            <a:r>
              <a:rPr lang="hr-HR" sz="1400" dirty="0" err="1">
                <a:cs typeface="Times New Roman" pitchFamily="18" charset="0"/>
              </a:rPr>
              <a:t>Šk.god</a:t>
            </a:r>
            <a:r>
              <a:rPr lang="hr-HR" sz="1400" dirty="0">
                <a:cs typeface="Times New Roman" pitchFamily="18" charset="0"/>
              </a:rPr>
              <a:t>: _______/_______</a:t>
            </a:r>
            <a:endParaRPr lang="hr-HR" sz="1400" dirty="0"/>
          </a:p>
          <a:p>
            <a:pPr algn="ctr" eaLnBrk="0" hangingPunct="0"/>
            <a:r>
              <a:rPr lang="hr-HR" sz="1400" dirty="0">
                <a:cs typeface="Times New Roman" pitchFamily="18" charset="0"/>
              </a:rPr>
              <a:t>početak i trajanje primjene programa: __________________</a:t>
            </a:r>
            <a:endParaRPr lang="hr-HR" sz="1400" dirty="0"/>
          </a:p>
          <a:p>
            <a:pPr eaLnBrk="0" hangingPunct="0"/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0" y="914400"/>
            <a:ext cx="3017838" cy="79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0" y="55165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r-HR" sz="1000" baseline="30000">
                <a:cs typeface="Times New Roman" pitchFamily="18" charset="0"/>
                <a:hlinkClick r:id="rId3" action="ppaction://hlinkfile"/>
              </a:rPr>
              <a:t>[1]</a:t>
            </a:r>
            <a:r>
              <a:rPr lang="hr-HR" sz="1000">
                <a:cs typeface="Times New Roman" pitchFamily="18" charset="0"/>
              </a:rPr>
              <a:t> Stančić,Z. Ivančić,Đ.,2005.</a:t>
            </a:r>
            <a:endParaRPr lang="hr-HR"/>
          </a:p>
        </p:txBody>
      </p:sp>
      <p:sp>
        <p:nvSpPr>
          <p:cNvPr id="43015" name="Rectangle 6"/>
          <p:cNvSpPr>
            <a:spLocks noChangeArrowheads="1"/>
          </p:cNvSpPr>
          <p:nvPr/>
        </p:nvSpPr>
        <p:spPr bwMode="auto">
          <a:xfrm>
            <a:off x="0" y="2257425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r-HR" sz="1400" dirty="0">
                <a:cs typeface="Times New Roman" pitchFamily="18" charset="0"/>
              </a:rPr>
              <a:t>IME I PREZIME: UČENIKA_____________ datum rođenja ______razred: _____broj učenika u razredu: _______           </a:t>
            </a:r>
            <a:endParaRPr lang="hr-HR" sz="1400" dirty="0"/>
          </a:p>
          <a:p>
            <a:pPr eaLnBrk="0" hangingPunct="0"/>
            <a:r>
              <a:rPr lang="hr-HR" sz="1400" dirty="0">
                <a:cs typeface="Times New Roman" pitchFamily="18" charset="0"/>
              </a:rPr>
              <a:t>IME I PREZIME UČITELJA: ______________________, STRUČNI  SURADNIK__________________________</a:t>
            </a:r>
            <a:endParaRPr lang="hr-HR" sz="1400" dirty="0"/>
          </a:p>
          <a:p>
            <a:pPr eaLnBrk="0" hangingPunct="0"/>
            <a:r>
              <a:rPr lang="hr-HR" sz="1400" dirty="0">
                <a:cs typeface="Times New Roman" pitchFamily="18" charset="0"/>
              </a:rPr>
              <a:t>IME I PREZIME (druge osobe  koje stalno/povremeno sudjeluju i uloga):  _____________________________________________</a:t>
            </a:r>
            <a:endParaRPr lang="hr-HR" sz="1400" dirty="0"/>
          </a:p>
          <a:p>
            <a:pPr eaLnBrk="0" hangingPunct="0"/>
            <a:r>
              <a:rPr lang="hr-HR" sz="1400" dirty="0">
                <a:cs typeface="Times New Roman" pitchFamily="18" charset="0"/>
              </a:rPr>
              <a:t>SATI/DANI učenika po tjednu u nastavi (integracija) i DRUGIM AKTIVNOSTIMA (izvannastavne, izvanškolske i </a:t>
            </a:r>
            <a:r>
              <a:rPr lang="hr-HR" sz="1400" dirty="0" err="1">
                <a:cs typeface="Times New Roman" pitchFamily="18" charset="0"/>
              </a:rPr>
              <a:t>dr</a:t>
            </a:r>
            <a:r>
              <a:rPr lang="hr-HR" sz="1400" dirty="0">
                <a:cs typeface="Times New Roman" pitchFamily="18" charset="0"/>
              </a:rPr>
              <a:t>.): ____________________________________________________________________________________</a:t>
            </a:r>
            <a:endParaRPr lang="hr-HR" sz="1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9512" y="3860800"/>
          <a:ext cx="8785101" cy="1743075"/>
        </p:xfrm>
        <a:graphic>
          <a:graphicData uri="http://schemas.openxmlformats.org/drawingml/2006/table">
            <a:tbl>
              <a:tblPr/>
              <a:tblGrid>
                <a:gridCol w="8785101"/>
              </a:tblGrid>
              <a:tr h="174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INICIJALNA PROCJENA : </a:t>
                      </a: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navesti sažeto osobitosti školskog učenja (sposobnosti, vještine, potrebe, interese, predznanja) značajna unutar nastavnog predmeta</a:t>
                      </a:r>
                      <a:endParaRPr kumimoji="0" lang="hr-H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0" marR="459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125538"/>
          <a:ext cx="9144000" cy="4684712"/>
        </p:xfrm>
        <a:graphic>
          <a:graphicData uri="http://schemas.openxmlformats.org/drawingml/2006/table">
            <a:tbl>
              <a:tblPr/>
              <a:tblGrid>
                <a:gridCol w="831850"/>
                <a:gridCol w="1420813"/>
                <a:gridCol w="1671637"/>
                <a:gridCol w="1555750"/>
                <a:gridCol w="2443163"/>
                <a:gridCol w="1220787"/>
              </a:tblGrid>
              <a:tr h="2087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Mjesec</a:t>
                      </a: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60" marR="437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Sadržaj edukacije</a:t>
                      </a: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(područja/ teme/ključni pojmovi)</a:t>
                      </a: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60" marR="437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Cilj/evi za učenika/cu</a:t>
                      </a: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(obrazovna postignuća)</a:t>
                      </a: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60" marR="437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Aktivnosti za učenika/cu</a:t>
                      </a: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60" marR="437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Strategije podrške</a:t>
                      </a: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(prilagodba metoda, sredstava, oblika, postupaka, zahtjeva) </a:t>
                      </a: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60" marR="437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Ostvarene zadaće</a:t>
                      </a: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60" marR="437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597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IX.</a:t>
                      </a:r>
                      <a:endParaRPr kumimoji="0" lang="hr-H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60" marR="437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760" marR="437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760" marR="437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760" marR="437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760" marR="437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760" marR="437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0825" y="0"/>
            <a:ext cx="8497888" cy="11255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sz="2400" dirty="0">
                <a:solidFill>
                  <a:srgbClr val="2FF12F"/>
                </a:solidFill>
                <a:latin typeface="Perpetua" pitchFamily="18" charset="0"/>
                <a:ea typeface="+mj-ea"/>
                <a:cs typeface="+mj-cs"/>
              </a:rPr>
              <a:t> </a:t>
            </a:r>
            <a:r>
              <a:rPr lang="hr-HR" sz="4400" b="1" dirty="0">
                <a:solidFill>
                  <a:srgbClr val="2FF12F"/>
                </a:solidFill>
                <a:latin typeface="Perpetua" pitchFamily="18" charset="0"/>
                <a:ea typeface="+mj-ea"/>
                <a:cs typeface="+mj-cs"/>
              </a:rPr>
              <a:t>OBRAZAC     IOOP-A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67649" y="0"/>
            <a:ext cx="1276351" cy="11247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iz prakse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90600" y="1124744"/>
            <a:ext cx="8001000" cy="5047456"/>
          </a:xfrm>
        </p:spPr>
        <p:txBody>
          <a:bodyPr/>
          <a:lstStyle/>
          <a:p>
            <a:r>
              <a:rPr lang="hr-HR" sz="2400" dirty="0" smtClean="0"/>
              <a:t>Učenik </a:t>
            </a:r>
            <a:r>
              <a:rPr lang="hr-HR" sz="2400" dirty="0" err="1" smtClean="0"/>
              <a:t>B.D</a:t>
            </a:r>
            <a:r>
              <a:rPr lang="hr-HR" sz="2400" dirty="0" smtClean="0"/>
              <a:t>. ima poremećaj matematičkih sposobnosti (</a:t>
            </a:r>
            <a:r>
              <a:rPr lang="hr-HR" sz="2400" dirty="0" err="1" smtClean="0"/>
              <a:t>diskalkuliju</a:t>
            </a:r>
            <a:r>
              <a:rPr lang="hr-HR" sz="2400" dirty="0" smtClean="0"/>
              <a:t>) radi čega ima nizak nivo stečenih znanja, vještina i navika iz matematičkog područja što je veoma važno znati pri planiranju i programiranju  strukovnih sadržaja i praktične nastave koje učenik treba usvojiti</a:t>
            </a:r>
          </a:p>
          <a:p>
            <a:r>
              <a:rPr lang="hr-HR" sz="2400" dirty="0" smtClean="0"/>
              <a:t>Inicijalnom procjenom utvrdili smo kako učenik treba IOOP, plan podrške i  primjerenu pomoć (vršnjaka, asistenta, dopunskom nastavom, korištenjem kalkulatora, brojevnog pravca i </a:t>
            </a:r>
            <a:r>
              <a:rPr lang="hr-HR" sz="2400" dirty="0" err="1" smtClean="0"/>
              <a:t>sl</a:t>
            </a:r>
            <a:r>
              <a:rPr lang="hr-HR" sz="2400" dirty="0" smtClean="0"/>
              <a:t>.)</a:t>
            </a:r>
          </a:p>
          <a:p>
            <a:endParaRPr lang="hr-HR" sz="2400" dirty="0"/>
          </a:p>
        </p:txBody>
      </p:sp>
      <p:pic>
        <p:nvPicPr>
          <p:cNvPr id="9" name="Slika 8" descr="nastavnik-matematika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581128"/>
            <a:ext cx="2296562" cy="1831818"/>
          </a:xfrm>
          <a:prstGeom prst="rect">
            <a:avLst/>
          </a:prstGeom>
        </p:spPr>
      </p:pic>
      <p:pic>
        <p:nvPicPr>
          <p:cNvPr id="10" name="Slika 9" descr="kalkulator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5013176"/>
            <a:ext cx="1296144" cy="125080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4002" t="90224" r="78697" b="3531"/>
          <a:stretch>
            <a:fillRect/>
          </a:stretch>
        </p:blipFill>
        <p:spPr bwMode="auto">
          <a:xfrm>
            <a:off x="7867649" y="0"/>
            <a:ext cx="1276351" cy="11247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428596" y="188640"/>
            <a:ext cx="8229600" cy="816598"/>
          </a:xfrm>
        </p:spPr>
        <p:txBody>
          <a:bodyPr/>
          <a:lstStyle/>
          <a:p>
            <a:pPr eaLnBrk="1" hangingPunct="1">
              <a:defRPr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POVEZIVANJE MATEMATIKE I </a:t>
            </a:r>
            <a:br>
              <a:rPr lang="hr-HR" sz="2800" dirty="0" smtClean="0">
                <a:latin typeface="Arial" pitchFamily="34" charset="0"/>
                <a:cs typeface="Arial" pitchFamily="34" charset="0"/>
              </a:rPr>
            </a:br>
            <a:r>
              <a:rPr lang="hr-HR" sz="2800" dirty="0" smtClean="0">
                <a:latin typeface="Arial" pitchFamily="34" charset="0"/>
                <a:cs typeface="Arial" pitchFamily="34" charset="0"/>
              </a:rPr>
              <a:t>STRUKOVNIH SADRŽAJA</a:t>
            </a:r>
            <a:endParaRPr lang="hr-H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8938" name="Group 26"/>
          <p:cNvGraphicFramePr>
            <a:graphicFrameLocks noGrp="1"/>
          </p:cNvGraphicFramePr>
          <p:nvPr>
            <p:ph idx="4294967295"/>
          </p:nvPr>
        </p:nvGraphicFramePr>
        <p:xfrm>
          <a:off x="0" y="1167428"/>
          <a:ext cx="8964489" cy="5690572"/>
        </p:xfrm>
        <a:graphic>
          <a:graphicData uri="http://schemas.openxmlformats.org/drawingml/2006/table">
            <a:tbl>
              <a:tblPr/>
              <a:tblGrid>
                <a:gridCol w="1728193"/>
                <a:gridCol w="2967722"/>
                <a:gridCol w="4268574"/>
              </a:tblGrid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ZANIMANJE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Područja matematike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Povezanost sadržaja matematike sa strukom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0492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pomoćni krojač/</a:t>
                      </a:r>
                      <a:r>
                        <a:rPr kumimoji="0" lang="hr-H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ica</a:t>
                      </a:r>
                      <a:endParaRPr kumimoji="0" lang="hr-H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Mjere za dužinu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Precizno  mjerenje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Procjena prije mjerenja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Uočavanje pogrešaka pri mjerenju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Preračunavanje mjernih jedinica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Racionalno korištenje materijala pri izrezivanju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5CB"/>
                    </a:solidFill>
                  </a:tcPr>
                </a:tc>
              </a:tr>
              <a:tr h="1214438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Opseg geometrijskih likova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Usvajanje i primjena pojma opsega pri točnom mjerenju opsega tijela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Usvajanje točke mjerenja opsega pojedinih dijelova tijela (OB, OS i </a:t>
                      </a:r>
                      <a:r>
                        <a:rPr kumimoji="0" lang="hr-H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sl</a:t>
                      </a: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Mjerenje opsega tijela praktičnim putem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3E7"/>
                    </a:solidFill>
                  </a:tcPr>
                </a:tc>
              </a:tr>
              <a:tr h="1074738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Razlomci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reračunavanje ½ ¼ 1/3  zadanih mjera u cm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Korištenje razlomaka pri preračunavanju zadanih veličina opsega tijela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5CB"/>
                    </a:solidFill>
                  </a:tcPr>
                </a:tc>
              </a:tr>
              <a:tr h="145067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Decimalni brojevi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Korištenje decimalnih brojeva pri točnom zapisivanju rezultata mjerenja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Računske operacije s decimalnim brojevima </a:t>
                      </a: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sa ili bez upotrebe</a:t>
                      </a: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kalkulatora ( potrošnja materijala, preračunavanje opsega  tijela i </a:t>
                      </a:r>
                      <a:r>
                        <a:rPr kumimoji="0" lang="hr-H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sl</a:t>
                      </a: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3E7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67649" y="0"/>
            <a:ext cx="1276351" cy="11247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6"/>
          <p:cNvGraphicFramePr>
            <a:graphicFrameLocks/>
          </p:cNvGraphicFramePr>
          <p:nvPr/>
        </p:nvGraphicFramePr>
        <p:xfrm>
          <a:off x="0" y="1116757"/>
          <a:ext cx="9144000" cy="5741243"/>
        </p:xfrm>
        <a:graphic>
          <a:graphicData uri="http://schemas.openxmlformats.org/drawingml/2006/table">
            <a:tbl>
              <a:tblPr/>
              <a:tblGrid>
                <a:gridCol w="1741949"/>
                <a:gridCol w="3048000"/>
                <a:gridCol w="4354051"/>
              </a:tblGrid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ZANIMANJE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Područja matematike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Povezanost sadržaja matematike sa strukom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32409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pomoćni kuhar i slastičar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Sustav mjera: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mjere za dužinu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mjere za masu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mjere za obujam tekućina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mjere za temperaturu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mjere za vrijednost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mjere za vrijeme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procjenjivanje, uspoređivanje i mjerenje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uočavanje pogrešaka pri mjerenju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preračunavanje mjernih jedinica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pravilno slijeđenje uputa na receptima pri određivanju količine namirnica, poštivanju vremena i temperature pri prigotavljanju hrane i slastica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prepoznavanje vrijednosti pojedinih namirnica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5CB"/>
                    </a:solidFill>
                  </a:tcPr>
                </a:tc>
              </a:tr>
              <a:tr h="1214438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Razlomci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preračunavanje razlomaka u odgovarajuću mjernu jedinicu (za tekućinu, masu, vrijeme,…)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određivanje jednakih dijelova cjeline pri rezanju slastica i određivanju porcija obroka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3E7"/>
                    </a:solidFill>
                  </a:tcPr>
                </a:tc>
              </a:tr>
              <a:tr h="1074738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Decimalni brojevi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korištenje decimalnih brojeva pri točnom zapisivanju rezultata mjerenja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računske operacije s decimalnim brojevima </a:t>
                      </a: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sa ili bez uporabe </a:t>
                      </a: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kalkulatora ( potrošnja materijala, određivanje cijene određene količine namirnice i </a:t>
                      </a:r>
                      <a:r>
                        <a:rPr kumimoji="0" lang="hr-H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sl</a:t>
                      </a: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5CB"/>
                    </a:solidFill>
                  </a:tcPr>
                </a:tc>
              </a:tr>
              <a:tr h="1167208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Izračunavanje cijene gotovog proizvoda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poticanje planiranja redoslijeda rada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planiranje odgovarajuće nabavke namirnica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izračunavanje  marže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izračunavanje cijene gotovog proizvoda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hr-H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3E7"/>
                    </a:solidFill>
                  </a:tcPr>
                </a:tc>
              </a:tr>
            </a:tbl>
          </a:graphicData>
        </a:graphic>
      </p:graphicFrame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603920"/>
          </a:xfrm>
        </p:spPr>
        <p:txBody>
          <a:bodyPr>
            <a:noAutofit/>
          </a:bodyPr>
          <a:lstStyle/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PRIMJENA MATEMATIKE U STRUCI I KORELACIJI SA STRUKOVNIM SADRŽAJIMA</a:t>
            </a:r>
            <a:endParaRPr lang="hr-H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67649" y="0"/>
            <a:ext cx="1276351" cy="11247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395536" y="0"/>
            <a:ext cx="8229600" cy="105273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sz="4000" dirty="0" smtClean="0">
                <a:latin typeface="Arial" pitchFamily="34" charset="0"/>
                <a:cs typeface="Arial" pitchFamily="34" charset="0"/>
              </a:rPr>
              <a:t>Usporedba matematičkih sadržaja prema zanimanjima</a:t>
            </a:r>
            <a:endParaRPr lang="hr-HR" sz="4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8938" name="Group 26"/>
          <p:cNvGraphicFramePr>
            <a:graphicFrameLocks noGrp="1"/>
          </p:cNvGraphicFramePr>
          <p:nvPr>
            <p:ph idx="4294967295"/>
          </p:nvPr>
        </p:nvGraphicFramePr>
        <p:xfrm>
          <a:off x="179513" y="1099853"/>
          <a:ext cx="8784976" cy="5758147"/>
        </p:xfrm>
        <a:graphic>
          <a:graphicData uri="http://schemas.openxmlformats.org/drawingml/2006/table">
            <a:tbl>
              <a:tblPr/>
              <a:tblGrid>
                <a:gridCol w="1440159"/>
                <a:gridCol w="1809732"/>
                <a:gridCol w="2570845"/>
                <a:gridCol w="2964240"/>
              </a:tblGrid>
              <a:tr h="706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Područje matematike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r-H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Pomoćni krojač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Pomoćni knjigoveža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Pomoćni kuhar i slastičar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26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Mjere za dužinu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uzimanje mjera za pojedine odjevne predmete (dužina rukava,dužina suknje,širina ramena...)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Zacrtavanje mjera na krojevima (npr.crtanje poruba u cm i mm)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Vježbe izrezivanja materijala prema zadanim mjerama(npr.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izreži trakice materijala  dužine  10 cm,širine 2 cm)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Crtanje u mjerilu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vježbe preciznog  korištenja geometrijskog pribora (mjerenje od nule)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Zacrtavanje zadanih duljina u cm od ruba papira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Vježbe zacrtavanja  uzastopnih jednakih duljina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Crtanje mreže(plašta)kocke i kvadra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Ponavljanje mjera za dužinu  kroz ponavljanje dimenzija papira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Mjere za dužinu nisu specifične za ovo zanimanja,ali može se pronaći  primjena kroz primjere kao što su: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Dimenzije posuda  za pečenje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Rezanje slastica na zadanu mjeru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Dimenzije stolova,stolnjaka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5CB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67649" y="0"/>
            <a:ext cx="1276351" cy="11247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2" name="WordArt 10"/>
          <p:cNvSpPr>
            <a:spLocks noChangeArrowheads="1" noChangeShapeType="1" noTextEdit="1"/>
          </p:cNvSpPr>
          <p:nvPr/>
        </p:nvSpPr>
        <p:spPr bwMode="auto">
          <a:xfrm>
            <a:off x="3131840" y="476672"/>
            <a:ext cx="21240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hr-HR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IZRAČUNAJ !</a:t>
            </a:r>
            <a:endParaRPr lang="hr-HR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59401" name="Picture 9" descr="galanteri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980728"/>
            <a:ext cx="2352675" cy="1209675"/>
          </a:xfrm>
          <a:prstGeom prst="rect">
            <a:avLst/>
          </a:prstGeom>
          <a:noFill/>
        </p:spPr>
      </p:pic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3203848" y="5229200"/>
            <a:ext cx="4000500" cy="1368152"/>
          </a:xfrm>
          <a:prstGeom prst="rect">
            <a:avLst/>
          </a:prstGeom>
          <a:solidFill>
            <a:srgbClr val="FFFFFF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Izračunaj materijal!</a:t>
            </a:r>
            <a:endParaRPr kumimoji="0" lang="hr-H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Izračunaj cijenu rada !</a:t>
            </a:r>
            <a:endParaRPr kumimoji="0" lang="hr-H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Zbroji cijenu materijala i cijenu rada i dobit ćeš </a:t>
            </a:r>
            <a:r>
              <a:rPr kumimoji="0" lang="hr-H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tvorničku cijenu</a:t>
            </a:r>
            <a:endParaRPr kumimoji="0" lang="hr-H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Izračunaj maržu prema formuli ! </a:t>
            </a:r>
            <a:endParaRPr kumimoji="0" lang="hr-H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Zbroji maržu i tvorničku cijenu !</a:t>
            </a:r>
            <a:endParaRPr kumimoji="0" lang="hr-H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1475656" y="1268760"/>
            <a:ext cx="730680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6463" algn="l"/>
              </a:tabLst>
            </a:pPr>
            <a:endParaRPr kumimoji="0" lang="hr-H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6463" algn="l"/>
              </a:tabLst>
            </a:pPr>
            <a:endParaRPr lang="hr-HR" sz="11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6463" algn="l"/>
              </a:tabLst>
            </a:pPr>
            <a:endParaRPr kumimoji="0" lang="hr-H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6463" algn="l"/>
              </a:tabLst>
            </a:pPr>
            <a:endParaRPr lang="hr-HR" sz="11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6463" algn="l"/>
              </a:tabLst>
            </a:pPr>
            <a:endParaRPr kumimoji="0" lang="hr-H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6463" algn="l"/>
              </a:tabLst>
            </a:pPr>
            <a:endParaRPr lang="hr-HR" sz="11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6463" algn="l"/>
              </a:tabLst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Kolika je </a:t>
            </a: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ukupna cijena izrade ženske torbe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ako je za nju potrebno :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6463" algn="l"/>
              </a:tabLst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1,5m</a:t>
            </a:r>
            <a:r>
              <a:rPr kumimoji="0" lang="hr-HR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kože po cijeni od           152 kn 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6463" algn="l"/>
              </a:tabLst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 m podstave po cijeni od         30 kn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6463" algn="l"/>
              </a:tabLst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Kopča po cijeni od   	</a:t>
            </a:r>
            <a:r>
              <a:rPr kumimoji="0" lang="hr-H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25 kn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6463" algn="l"/>
              </a:tabLst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Konac po cijeni od                       5 kn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6463" algn="l"/>
              </a:tabLst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Zatvarač po cijeni od</a:t>
            </a:r>
            <a:r>
              <a:rPr lang="hr-HR" dirty="0" smtClean="0">
                <a:latin typeface="Arial" pitchFamily="34" charset="0"/>
                <a:ea typeface="Times New Roman" pitchFamily="18" charset="0"/>
              </a:rPr>
              <a:t>                  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5 kn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6463" algn="l"/>
              </a:tabLst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Nitne po cijeni od                      20 kn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6463" algn="l"/>
              </a:tabLst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Za izradu ove torbe </a:t>
            </a: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potrošeno je 14 sati rada.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6463" algn="l"/>
              </a:tabLst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Cijena </a:t>
            </a: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jednog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sata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rada je </a:t>
            </a: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23 kn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6463" algn="l"/>
              </a:tabLst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Dozvoljena marža iznosi </a:t>
            </a: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12 % .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6463" algn="l"/>
              </a:tabLst>
            </a:pPr>
            <a:r>
              <a:rPr kumimoji="0" lang="hr-H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POSTUPAK :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																																																												</a:t>
            </a:r>
            <a:r>
              <a:rPr kumimoji="0" lang="hr-H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4002" t="90224" r="78697" b="3531"/>
          <a:stretch>
            <a:fillRect/>
          </a:stretch>
        </p:blipFill>
        <p:spPr bwMode="auto">
          <a:xfrm>
            <a:off x="7867649" y="0"/>
            <a:ext cx="1276351" cy="11247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2" grpId="0"/>
      <p:bldP spid="59400" grpId="0" animBg="1"/>
      <p:bldP spid="594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67649" y="0"/>
            <a:ext cx="1276351" cy="1124744"/>
          </a:xfrm>
          <a:prstGeom prst="rect">
            <a:avLst/>
          </a:prstGeom>
          <a:noFill/>
        </p:spPr>
      </p:pic>
      <p:pic>
        <p:nvPicPr>
          <p:cNvPr id="66561" name="Picture 1" descr="http://www.spacva.hr/Portals/0/Parketi_male/thumb-hr-lamel-parket-Nat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1143000" cy="1714500"/>
          </a:xfrm>
          <a:prstGeom prst="rect">
            <a:avLst/>
          </a:prstGeom>
          <a:noFill/>
        </p:spPr>
      </p:pic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755576" y="1052736"/>
            <a:ext cx="3024336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PAŽLJIVO ČITAJ ZADATAK I RIJEŠI PREMA UPUTAMA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323528" y="1909350"/>
            <a:ext cx="432048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IZRAČUNAJ UKUPNU CIJENU POSTAVLJANJA PARKETA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Potrebno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je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postaviti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parkete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u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sobu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čija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je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površina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12 m</a:t>
            </a:r>
            <a:r>
              <a:rPr kumimoji="0" lang="en-GB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Za </a:t>
            </a:r>
            <a:r>
              <a:rPr kumimoji="0" lang="en-GB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postavljanje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parketa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potrebno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je</a:t>
            </a: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12m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lamel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parketa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po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cijeni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od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150 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kn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/m</a:t>
            </a:r>
            <a:r>
              <a:rPr kumimoji="0" lang="en-GB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2 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10 kg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ljepila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po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cijeni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od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200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kn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/20 kg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15 m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lajsni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po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cijeni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od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50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kn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/m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5 l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laka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po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cijeni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od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50.oo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kn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/l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Utrošeno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je 12 sati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rada.Cijena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sata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rada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iznosi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35.00 kn.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Dozvoljena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marža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je 15%.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644008" y="332656"/>
            <a:ext cx="72008" cy="6264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568" name="lightboxImage" descr="http://www.korica-dizajn.hr/galerija/3d/9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039544" y="0"/>
            <a:ext cx="4104456" cy="1440160"/>
          </a:xfrm>
          <a:prstGeom prst="rect">
            <a:avLst/>
          </a:prstGeom>
          <a:noFill/>
        </p:spPr>
      </p:pic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5652120" y="1628800"/>
            <a:ext cx="1933575" cy="819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Smisli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zadatak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za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izračunavanje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cijene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proizvoda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slike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!</a:t>
            </a:r>
            <a:endParaRPr kumimoji="0" lang="hr-H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0" y="263691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4788024" y="2276872"/>
            <a:ext cx="4062459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hr-HR" sz="2000" b="1" dirty="0" smtClean="0">
                <a:solidFill>
                  <a:srgbClr val="548DD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lang="en-GB" sz="2000" b="1" dirty="0" smtClean="0">
                <a:solidFill>
                  <a:srgbClr val="548DD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SKICIRAJ PROIZVOD U BILJEŽNICU</a:t>
            </a:r>
            <a:endParaRPr lang="hr-HR" sz="2000" b="1" dirty="0" smtClean="0">
              <a:solidFill>
                <a:srgbClr val="548DD4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kumimoji="0" lang="hr-HR" sz="2000" b="1" i="0" u="none" strike="noStrike" cap="none" normalizeH="0" baseline="0" dirty="0" smtClean="0">
              <a:ln>
                <a:noFill/>
              </a:ln>
              <a:solidFill>
                <a:srgbClr val="548DD4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NAPIŠI  NAZIV  PROIZVODA </a:t>
            </a:r>
            <a:endParaRPr kumimoji="0" lang="hr-H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NAVEDI POTREBAN MATERIJAL I CIJENE </a:t>
            </a:r>
            <a:endParaRPr kumimoji="0" lang="hr-H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000" b="1" i="0" u="none" strike="noStrike" cap="none" normalizeH="0" baseline="0" dirty="0" smtClean="0">
              <a:ln>
                <a:noFill/>
              </a:ln>
              <a:solidFill>
                <a:srgbClr val="E36C0A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NAVEDI  UTROŠENO VRIJEME ZA IZRADU</a:t>
            </a:r>
            <a:endParaRPr kumimoji="0" lang="hr-HR" sz="2000" b="1" i="0" u="none" strike="noStrike" cap="none" normalizeH="0" baseline="0" dirty="0" smtClean="0">
              <a:ln>
                <a:noFill/>
              </a:ln>
              <a:solidFill>
                <a:srgbClr val="E36C0A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PROIZVODA </a:t>
            </a:r>
            <a:endParaRPr kumimoji="0" lang="hr-H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hr-HR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ODREDI</a:t>
            </a:r>
            <a:r>
              <a:rPr kumimoji="0" lang="hr-HR" sz="20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MARŽU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nimBg="1"/>
      <p:bldP spid="66566" grpId="0"/>
      <p:bldP spid="66567" grpId="0" animBg="1"/>
      <p:bldP spid="665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0800000" flipV="1">
            <a:off x="457200" y="228919"/>
            <a:ext cx="8229600" cy="10373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1196752"/>
            <a:ext cx="7869560" cy="4810539"/>
          </a:xfrm>
        </p:spPr>
        <p:txBody>
          <a:bodyPr/>
          <a:lstStyle/>
          <a:p>
            <a:r>
              <a:rPr lang="hr-HR" sz="2400" dirty="0" smtClean="0">
                <a:solidFill>
                  <a:schemeClr val="accent4"/>
                </a:solidFill>
                <a:latin typeface="Bookman Old Style" pitchFamily="18" charset="0"/>
              </a:rPr>
              <a:t>Individualizacije</a:t>
            </a:r>
          </a:p>
          <a:p>
            <a:r>
              <a:rPr lang="hr-HR" sz="2400" dirty="0" smtClean="0">
                <a:solidFill>
                  <a:schemeClr val="accent4"/>
                </a:solidFill>
                <a:latin typeface="Bookman Old Style" pitchFamily="18" charset="0"/>
              </a:rPr>
              <a:t>Povezivanja nastave i stručne prakse sa životom i radom učenika</a:t>
            </a:r>
          </a:p>
          <a:p>
            <a:r>
              <a:rPr lang="hr-HR" sz="2400" dirty="0" smtClean="0">
                <a:solidFill>
                  <a:schemeClr val="accent4"/>
                </a:solidFill>
                <a:latin typeface="Bookman Old Style" pitchFamily="18" charset="0"/>
              </a:rPr>
              <a:t>Socijalizacije (podloga za uspješnije uključivanje u društveni život i rad)</a:t>
            </a:r>
          </a:p>
          <a:p>
            <a:pPr>
              <a:buNone/>
            </a:pPr>
            <a:r>
              <a:rPr lang="hr-HR" sz="2400" dirty="0" smtClean="0">
                <a:solidFill>
                  <a:schemeClr val="accent4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0" y="0"/>
            <a:ext cx="7884368" cy="11467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88000" rIns="91440" bIns="36000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hr-H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PRIMJENA NAČELA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12361" y="0"/>
            <a:ext cx="1331640" cy="1124744"/>
          </a:xfrm>
          <a:prstGeom prst="rect">
            <a:avLst/>
          </a:prstGeom>
          <a:noFill/>
        </p:spPr>
      </p:pic>
      <p:pic>
        <p:nvPicPr>
          <p:cNvPr id="6" name="Slika 5" descr="P41326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087923">
            <a:off x="6132957" y="3686414"/>
            <a:ext cx="2877381" cy="215803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Rezervirano mjesto slike 5" descr="P41326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5400000">
            <a:off x="-408046" y="3765038"/>
            <a:ext cx="326436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Rezervirano mjesto sadržaja 9" descr="P41326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3789040"/>
            <a:ext cx="3384376" cy="25382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1196752"/>
            <a:ext cx="8001000" cy="5256584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Primjerno planiranje i programiranje jedan je od važnih aktivnih čimbenika intenzifikacije i humanizacije nastavnog, odnosno odgojno-obrazovnog procesa (stvaranje dobrih međuljudskih odnosa)</a:t>
            </a:r>
          </a:p>
          <a:p>
            <a:pPr>
              <a:buNone/>
            </a:pPr>
            <a:endParaRPr lang="hr-HR" dirty="0" smtClean="0">
              <a:solidFill>
                <a:schemeClr val="accent4"/>
              </a:solidFill>
              <a:latin typeface="Bookman Old Style" pitchFamily="18" charset="0"/>
            </a:endParaRPr>
          </a:p>
          <a:p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To je razlog što se brojne i vrlo složene zadaće u školi mogu uspješno realizirati samo ako se cjelokupna odgojno-obrazovna djelatnost pravilno programira</a:t>
            </a:r>
          </a:p>
          <a:p>
            <a:pPr algn="ctr">
              <a:buNone/>
            </a:pPr>
            <a:endParaRPr lang="hr-HR" dirty="0" smtClean="0">
              <a:solidFill>
                <a:schemeClr val="accent4"/>
              </a:solidFill>
              <a:latin typeface="Bookman Old Style" pitchFamily="18" charset="0"/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7884368" cy="1146771"/>
          </a:xfrm>
          <a:prstGeom prst="rect">
            <a:avLst/>
          </a:prstGeom>
          <a:solidFill>
            <a:schemeClr val="bg1"/>
          </a:solidFill>
        </p:spPr>
        <p:txBody>
          <a:bodyPr wrap="square" tIns="72000" bIns="576000" rtlCol="0">
            <a:spAutoFit/>
          </a:bodyPr>
          <a:lstStyle/>
          <a:p>
            <a:pPr algn="l"/>
            <a:endParaRPr lang="hr-HR" sz="3200" dirty="0">
              <a:solidFill>
                <a:schemeClr val="bg1">
                  <a:lumMod val="6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67649" y="0"/>
            <a:ext cx="1276351" cy="11247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600200"/>
            <a:ext cx="8001000" cy="4853136"/>
          </a:xfrm>
        </p:spPr>
        <p:txBody>
          <a:bodyPr>
            <a:normAutofit fontScale="85000" lnSpcReduction="10000"/>
          </a:bodyPr>
          <a:lstStyle/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Svi realizatori programa moraju u svom radu ne samo poznavati nego i poštivati osobitosti učenja, te pedagoške, psihološke i fizičke karakteristike učenika, a posebice učenika s teškoćama u razvoju</a:t>
            </a:r>
          </a:p>
          <a:p>
            <a:endParaRPr lang="hr-HR" dirty="0"/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0" y="0"/>
            <a:ext cx="7884368" cy="11467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88000" rIns="91440" bIns="36000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hr-HR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8" name="Picture 7" descr="daw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548680"/>
            <a:ext cx="4533180" cy="3413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002" t="90224" r="78697" b="3531"/>
          <a:stretch>
            <a:fillRect/>
          </a:stretch>
        </p:blipFill>
        <p:spPr bwMode="auto">
          <a:xfrm>
            <a:off x="7812361" y="0"/>
            <a:ext cx="1331640" cy="11247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b="1" dirty="0" smtClean="0">
                <a:solidFill>
                  <a:schemeClr val="accent4"/>
                </a:solidFill>
                <a:latin typeface="Bookman Old Style" pitchFamily="18" charset="0"/>
              </a:rPr>
              <a:t>sposobni su za odgoj ,obrazovanje i učenje:</a:t>
            </a:r>
          </a:p>
          <a:p>
            <a:pPr>
              <a:buNone/>
            </a:pPr>
            <a:endParaRPr lang="hr-HR" dirty="0" smtClean="0">
              <a:solidFill>
                <a:schemeClr val="accent4"/>
              </a:solidFill>
              <a:latin typeface="Bookman Old Style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Ako su nastavni plan i program, metode i   sredstva prilagođeni njihovim smanjenim sposobnostima</a:t>
            </a:r>
          </a:p>
          <a:p>
            <a:pPr>
              <a:buFont typeface="Courier New" pitchFamily="49" charset="0"/>
              <a:buChar char="o"/>
            </a:pPr>
            <a:endParaRPr lang="hr-HR" dirty="0" smtClean="0">
              <a:solidFill>
                <a:schemeClr val="accent4"/>
              </a:solidFill>
              <a:latin typeface="Bookman Old Style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Ako provodimo načelo individualizacije</a:t>
            </a:r>
          </a:p>
          <a:p>
            <a:pPr>
              <a:buFont typeface="Courier New" pitchFamily="49" charset="0"/>
              <a:buChar char="o"/>
            </a:pPr>
            <a:endParaRPr lang="hr-HR" dirty="0" smtClean="0">
              <a:solidFill>
                <a:schemeClr val="accent4"/>
              </a:solidFill>
              <a:latin typeface="Bookman Old Style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Ako ih uključimo u programe primjerene njihovim sposobnostima, interesima i potrebama</a:t>
            </a:r>
            <a:endParaRPr lang="hr-HR" dirty="0">
              <a:solidFill>
                <a:schemeClr val="accent4"/>
              </a:solidFill>
              <a:latin typeface="Bookman Old Style" pitchFamily="18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0" y="15267"/>
            <a:ext cx="7884368" cy="11162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6000" rIns="91440" bIns="21600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hr-H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PEDAGOŠKE</a:t>
            </a:r>
            <a:r>
              <a:rPr kumimoji="0" lang="hr-HR" sz="2800" b="1" i="0" u="none" strike="noStrike" kern="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KARAKTERISTIKE UČENIKA S TEŠKOĆAMA U RAZVOJU</a:t>
            </a:r>
            <a:endParaRPr kumimoji="0" lang="hr-HR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12361" y="0"/>
            <a:ext cx="1331640" cy="11247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 bwMode="auto">
          <a:xfrm>
            <a:off x="0" y="0"/>
            <a:ext cx="7884368" cy="11467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88000" rIns="91440" bIns="36000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hr-H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PSIHOLOŠKE KARAKTERISTIKE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914400" y="148478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Slabije pamćenje</a:t>
            </a:r>
          </a:p>
          <a:p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Labilna i fluktuirajuća pažnja</a:t>
            </a:r>
          </a:p>
          <a:p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Siromašna mašta</a:t>
            </a:r>
          </a:p>
          <a:p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Nizak govorni potencijal</a:t>
            </a:r>
          </a:p>
          <a:p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Smanjena sposobnost zaključivanja, generaliziranja i apstrahiranja</a:t>
            </a:r>
          </a:p>
          <a:p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Uče sporije i u sitnim koracima, uz obilje zornog materijala, brojnim ponavljanjima i laganijim tempom rada</a:t>
            </a:r>
          </a:p>
          <a:p>
            <a:pPr>
              <a:buNone/>
            </a:pPr>
            <a:endParaRPr lang="hr-HR" dirty="0">
              <a:solidFill>
                <a:schemeClr val="accent4"/>
              </a:solidFill>
              <a:latin typeface="Bookman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12360" y="0"/>
            <a:ext cx="1331641" cy="11247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Slabije razvijena senzomotorika</a:t>
            </a:r>
          </a:p>
          <a:p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Poremećaj u govoru</a:t>
            </a:r>
          </a:p>
          <a:p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Oštećenje vida </a:t>
            </a:r>
          </a:p>
          <a:p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Oštećenje sluha</a:t>
            </a:r>
          </a:p>
          <a:p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Druge bolesti ( neuroze, epilepsija, psihoze...)</a:t>
            </a:r>
          </a:p>
          <a:p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Često slabija fizička konstitucija</a:t>
            </a:r>
          </a:p>
          <a:p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Sklonost bolestima</a:t>
            </a:r>
            <a:endParaRPr lang="hr-HR" dirty="0">
              <a:solidFill>
                <a:schemeClr val="accent4"/>
              </a:solidFill>
              <a:latin typeface="Bookman Old Style" pitchFamily="18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0" y="0"/>
            <a:ext cx="7884368" cy="11467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88000" rIns="91440" bIns="36000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200" b="1" kern="0" dirty="0" smtClean="0">
                <a:solidFill>
                  <a:schemeClr val="accent4"/>
                </a:solidFill>
                <a:latin typeface="Bookman Old Style" pitchFamily="18" charset="0"/>
                <a:ea typeface="+mj-ea"/>
                <a:cs typeface="+mj-cs"/>
              </a:rPr>
              <a:t>FIZIČ</a:t>
            </a:r>
            <a:r>
              <a:rPr kumimoji="0" lang="hr-H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KE KARAKTERISTIKE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12360" y="0"/>
            <a:ext cx="1331641" cy="11247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 bwMode="auto">
          <a:xfrm>
            <a:off x="2915816" y="3645024"/>
            <a:ext cx="3744416" cy="10584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IOOP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b="1" dirty="0" smtClean="0">
                <a:latin typeface="Arial" charset="0"/>
              </a:rPr>
              <a:t>INDIVIDUALIZIRANI PROGRAM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Pravokutnik 5"/>
          <p:cNvSpPr/>
          <p:nvPr/>
        </p:nvSpPr>
        <p:spPr bwMode="auto">
          <a:xfrm>
            <a:off x="899592" y="1196752"/>
            <a:ext cx="2016224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Teškoće učenika (vrsta i stupanj teškoća)</a:t>
            </a:r>
          </a:p>
        </p:txBody>
      </p:sp>
      <p:sp>
        <p:nvSpPr>
          <p:cNvPr id="7" name="Pravokutnik 6"/>
          <p:cNvSpPr/>
          <p:nvPr/>
        </p:nvSpPr>
        <p:spPr bwMode="auto">
          <a:xfrm>
            <a:off x="3203848" y="1196752"/>
            <a:ext cx="1440160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Jake strane</a:t>
            </a:r>
          </a:p>
        </p:txBody>
      </p:sp>
      <p:sp>
        <p:nvSpPr>
          <p:cNvPr id="8" name="Pravokutnik 7"/>
          <p:cNvSpPr/>
          <p:nvPr/>
        </p:nvSpPr>
        <p:spPr bwMode="auto">
          <a:xfrm>
            <a:off x="4860032" y="1196752"/>
            <a:ext cx="1584176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Interesi, znanja i sposobnosti</a:t>
            </a:r>
          </a:p>
        </p:txBody>
      </p:sp>
      <p:sp>
        <p:nvSpPr>
          <p:cNvPr id="9" name="Pravokutnik 8"/>
          <p:cNvSpPr/>
          <p:nvPr/>
        </p:nvSpPr>
        <p:spPr bwMode="auto">
          <a:xfrm>
            <a:off x="6660232" y="1196752"/>
            <a:ext cx="1656184" cy="86409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Predznanje učenika</a:t>
            </a:r>
          </a:p>
        </p:txBody>
      </p:sp>
      <p:sp>
        <p:nvSpPr>
          <p:cNvPr id="10" name="Pravokutnik 9"/>
          <p:cNvSpPr/>
          <p:nvPr/>
        </p:nvSpPr>
        <p:spPr bwMode="auto">
          <a:xfrm>
            <a:off x="1691680" y="2348880"/>
            <a:ext cx="1656184" cy="64807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Fizičke karakteristike</a:t>
            </a:r>
          </a:p>
        </p:txBody>
      </p:sp>
      <p:sp>
        <p:nvSpPr>
          <p:cNvPr id="11" name="Pravokutnik 10"/>
          <p:cNvSpPr/>
          <p:nvPr/>
        </p:nvSpPr>
        <p:spPr bwMode="auto">
          <a:xfrm>
            <a:off x="3635896" y="2348880"/>
            <a:ext cx="1728192" cy="64807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Psihološke karakteristike</a:t>
            </a:r>
          </a:p>
        </p:txBody>
      </p:sp>
      <p:sp>
        <p:nvSpPr>
          <p:cNvPr id="12" name="Pravokutnik 11"/>
          <p:cNvSpPr/>
          <p:nvPr/>
        </p:nvSpPr>
        <p:spPr bwMode="auto">
          <a:xfrm>
            <a:off x="5580112" y="2348880"/>
            <a:ext cx="1800200" cy="64807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Pedagoške karakteristike</a:t>
            </a:r>
          </a:p>
        </p:txBody>
      </p:sp>
      <p:sp>
        <p:nvSpPr>
          <p:cNvPr id="14" name="Pravokutnik 13"/>
          <p:cNvSpPr/>
          <p:nvPr/>
        </p:nvSpPr>
        <p:spPr bwMode="auto">
          <a:xfrm>
            <a:off x="1043608" y="5373216"/>
            <a:ext cx="1944216" cy="10527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Obogaćivanje nastavnih sadržaja</a:t>
            </a:r>
          </a:p>
        </p:txBody>
      </p:sp>
      <p:cxnSp>
        <p:nvCxnSpPr>
          <p:cNvPr id="16" name="Ravni poveznik sa strelicom 15"/>
          <p:cNvCxnSpPr/>
          <p:nvPr/>
        </p:nvCxnSpPr>
        <p:spPr bwMode="auto">
          <a:xfrm>
            <a:off x="2339752" y="3212976"/>
            <a:ext cx="1008112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Ravni poveznik sa strelicom 17"/>
          <p:cNvCxnSpPr/>
          <p:nvPr/>
        </p:nvCxnSpPr>
        <p:spPr bwMode="auto">
          <a:xfrm>
            <a:off x="4499992" y="3212976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Ravni poveznik sa strelicom 23"/>
          <p:cNvCxnSpPr/>
          <p:nvPr/>
        </p:nvCxnSpPr>
        <p:spPr bwMode="auto">
          <a:xfrm flipH="1">
            <a:off x="5940152" y="3212976"/>
            <a:ext cx="792088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Pravokutnik 30"/>
          <p:cNvSpPr/>
          <p:nvPr/>
        </p:nvSpPr>
        <p:spPr bwMode="auto">
          <a:xfrm>
            <a:off x="3131840" y="5373216"/>
            <a:ext cx="2016224" cy="10527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Smanjivanje razine usvajanja sadržaja</a:t>
            </a:r>
          </a:p>
        </p:txBody>
      </p:sp>
      <p:sp>
        <p:nvSpPr>
          <p:cNvPr id="32" name="Pravokutnik 31"/>
          <p:cNvSpPr/>
          <p:nvPr/>
        </p:nvSpPr>
        <p:spPr bwMode="auto">
          <a:xfrm>
            <a:off x="5292080" y="5373216"/>
            <a:ext cx="1728192" cy="10527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Vremensko i prostorno prilagođavanje</a:t>
            </a:r>
          </a:p>
        </p:txBody>
      </p:sp>
      <p:sp>
        <p:nvSpPr>
          <p:cNvPr id="33" name="Pravokutnik 32"/>
          <p:cNvSpPr/>
          <p:nvPr/>
        </p:nvSpPr>
        <p:spPr bwMode="auto">
          <a:xfrm>
            <a:off x="7308304" y="5373216"/>
            <a:ext cx="1835696" cy="10527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Obogaćivanje metoda, oblika i sredstava rada</a:t>
            </a:r>
          </a:p>
        </p:txBody>
      </p:sp>
      <p:sp>
        <p:nvSpPr>
          <p:cNvPr id="37" name="TekstniOkvir 36"/>
          <p:cNvSpPr txBox="1"/>
          <p:nvPr/>
        </p:nvSpPr>
        <p:spPr>
          <a:xfrm>
            <a:off x="3059832" y="4797152"/>
            <a:ext cx="352839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 individualizacija podrazumijeva</a:t>
            </a:r>
            <a:endParaRPr lang="hr-HR" dirty="0"/>
          </a:p>
        </p:txBody>
      </p:sp>
      <p:sp>
        <p:nvSpPr>
          <p:cNvPr id="20" name="Title 4"/>
          <p:cNvSpPr txBox="1">
            <a:spLocks/>
          </p:cNvSpPr>
          <p:nvPr/>
        </p:nvSpPr>
        <p:spPr bwMode="auto">
          <a:xfrm>
            <a:off x="0" y="0"/>
            <a:ext cx="7884368" cy="11467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88000" rIns="91440" bIns="36000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hr-H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        UČENIK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668344" y="0"/>
            <a:ext cx="1475657" cy="11247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31" grpId="0" animBg="1"/>
      <p:bldP spid="32" grpId="0" animBg="1"/>
      <p:bldP spid="33" grpId="0" animBg="1"/>
      <p:bldP spid="37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seli raz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356992"/>
            <a:ext cx="439248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002" t="90224" r="78697" b="3531"/>
          <a:stretch>
            <a:fillRect/>
          </a:stretch>
        </p:blipFill>
        <p:spPr bwMode="auto">
          <a:xfrm>
            <a:off x="7812361" y="0"/>
            <a:ext cx="1331640" cy="1124744"/>
          </a:xfrm>
          <a:prstGeom prst="rect">
            <a:avLst/>
          </a:prstGeom>
          <a:noFill/>
        </p:spPr>
      </p:pic>
      <p:sp>
        <p:nvSpPr>
          <p:cNvPr id="6" name="Title 4"/>
          <p:cNvSpPr txBox="1">
            <a:spLocks/>
          </p:cNvSpPr>
          <p:nvPr/>
        </p:nvSpPr>
        <p:spPr bwMode="auto">
          <a:xfrm>
            <a:off x="0" y="12602"/>
            <a:ext cx="7812360" cy="11215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68400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hr-HR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476672"/>
            <a:ext cx="7200800" cy="6178691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chemeClr val="accent4"/>
                </a:solidFill>
                <a:latin typeface="Bookman Old Style" pitchFamily="18" charset="0"/>
              </a:rPr>
              <a:t>Nastava mora biti zanimljiva  svim učenicima, a rad učenicima mora biti izazov</a:t>
            </a:r>
          </a:p>
          <a:p>
            <a:pPr>
              <a:buNone/>
            </a:pPr>
            <a:endParaRPr lang="hr-HR" sz="4000" dirty="0">
              <a:solidFill>
                <a:schemeClr val="accent4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059832" y="2636912"/>
            <a:ext cx="864096" cy="316835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dirty="0" smtClean="0"/>
              <a:t>ANALIZA</a:t>
            </a:r>
            <a:endParaRPr lang="hr-H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4975448"/>
          </a:xfrm>
        </p:spPr>
        <p:txBody>
          <a:bodyPr/>
          <a:lstStyle/>
          <a:p>
            <a:r>
              <a:rPr lang="hr-HR" sz="2800" u="sng" dirty="0" smtClean="0">
                <a:solidFill>
                  <a:schemeClr val="accent4"/>
                </a:solidFill>
              </a:rPr>
              <a:t>UVODNI DIO </a:t>
            </a:r>
            <a:r>
              <a:rPr lang="hr-HR" sz="2800" dirty="0" smtClean="0">
                <a:solidFill>
                  <a:schemeClr val="accent4"/>
                </a:solidFill>
              </a:rPr>
              <a:t>   </a:t>
            </a:r>
            <a:r>
              <a:rPr lang="hr-HR" sz="2800" u="sng" dirty="0" smtClean="0">
                <a:solidFill>
                  <a:schemeClr val="accent4"/>
                </a:solidFill>
              </a:rPr>
              <a:t>SREDIŠNJI DIO</a:t>
            </a:r>
            <a:r>
              <a:rPr lang="hr-HR" sz="2800" dirty="0" smtClean="0">
                <a:solidFill>
                  <a:schemeClr val="accent4"/>
                </a:solidFill>
              </a:rPr>
              <a:t>	      </a:t>
            </a:r>
            <a:r>
              <a:rPr lang="hr-HR" sz="2800" u="sng" dirty="0" smtClean="0">
                <a:solidFill>
                  <a:schemeClr val="accent4"/>
                </a:solidFill>
              </a:rPr>
              <a:t>ZAVRŠNI DIO</a:t>
            </a:r>
          </a:p>
          <a:p>
            <a:pPr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4" name="Down Arrow 3"/>
          <p:cNvSpPr/>
          <p:nvPr/>
        </p:nvSpPr>
        <p:spPr>
          <a:xfrm>
            <a:off x="1547664" y="1916832"/>
            <a:ext cx="4571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Down Arrow 4"/>
          <p:cNvSpPr/>
          <p:nvPr/>
        </p:nvSpPr>
        <p:spPr>
          <a:xfrm>
            <a:off x="4644008" y="1916832"/>
            <a:ext cx="4571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Down Arrow 6"/>
          <p:cNvSpPr/>
          <p:nvPr/>
        </p:nvSpPr>
        <p:spPr>
          <a:xfrm>
            <a:off x="3491880" y="1916832"/>
            <a:ext cx="4571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Down Arrow 7"/>
          <p:cNvSpPr/>
          <p:nvPr/>
        </p:nvSpPr>
        <p:spPr>
          <a:xfrm>
            <a:off x="5724128" y="1916832"/>
            <a:ext cx="4571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Down Arrow 10"/>
          <p:cNvSpPr/>
          <p:nvPr/>
        </p:nvSpPr>
        <p:spPr>
          <a:xfrm>
            <a:off x="7524328" y="1988840"/>
            <a:ext cx="4571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ounded Rectangle 13"/>
          <p:cNvSpPr/>
          <p:nvPr/>
        </p:nvSpPr>
        <p:spPr>
          <a:xfrm>
            <a:off x="4211960" y="2636912"/>
            <a:ext cx="936104" cy="309634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dirty="0" smtClean="0"/>
              <a:t>SINTEZA</a:t>
            </a:r>
            <a:endParaRPr lang="hr-HR" dirty="0"/>
          </a:p>
        </p:txBody>
      </p:sp>
      <p:sp>
        <p:nvSpPr>
          <p:cNvPr id="15" name="Rounded Rectangle 14"/>
          <p:cNvSpPr/>
          <p:nvPr/>
        </p:nvSpPr>
        <p:spPr>
          <a:xfrm>
            <a:off x="5364088" y="2636912"/>
            <a:ext cx="936104" cy="309634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dirty="0" smtClean="0"/>
              <a:t>VJEŽBANJE I PONAVLJANJE</a:t>
            </a:r>
            <a:endParaRPr lang="hr-HR" dirty="0"/>
          </a:p>
        </p:txBody>
      </p:sp>
      <p:sp>
        <p:nvSpPr>
          <p:cNvPr id="12" name="Rounded Rectangle 11"/>
          <p:cNvSpPr/>
          <p:nvPr/>
        </p:nvSpPr>
        <p:spPr>
          <a:xfrm>
            <a:off x="1115616" y="2708920"/>
            <a:ext cx="936104" cy="316835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b="1" dirty="0" smtClean="0">
                <a:solidFill>
                  <a:schemeClr val="bg1"/>
                </a:solidFill>
                <a:latin typeface="Bookman Old Style" pitchFamily="18" charset="0"/>
              </a:rPr>
              <a:t>PRIPREMA,MOTIVACIJA, NAJAVA CILJA</a:t>
            </a:r>
            <a:endParaRPr lang="hr-HR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092280" y="2708920"/>
            <a:ext cx="1080120" cy="295232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dirty="0" smtClean="0"/>
              <a:t>ZAKLJUČCI, NAJAVA NOVOG PLANA</a:t>
            </a:r>
            <a:endParaRPr lang="hr-HR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12361" y="0"/>
            <a:ext cx="1331640" cy="1124744"/>
          </a:xfrm>
          <a:prstGeom prst="rect">
            <a:avLst/>
          </a:prstGeom>
          <a:noFill/>
        </p:spPr>
      </p:pic>
      <p:sp>
        <p:nvSpPr>
          <p:cNvPr id="18" name="Title 4"/>
          <p:cNvSpPr txBox="1">
            <a:spLocks/>
          </p:cNvSpPr>
          <p:nvPr/>
        </p:nvSpPr>
        <p:spPr bwMode="auto">
          <a:xfrm>
            <a:off x="0" y="0"/>
            <a:ext cx="7812360" cy="1091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80000" rIns="91440" bIns="10800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2800" b="1" kern="0" dirty="0" smtClean="0">
                <a:solidFill>
                  <a:schemeClr val="accent4"/>
                </a:solidFill>
                <a:latin typeface="Bookman Old Style" pitchFamily="18" charset="0"/>
                <a:ea typeface="+mj-ea"/>
                <a:cs typeface="+mj-cs"/>
              </a:rPr>
              <a:t>ETAPE NASTAVNOG SATA I.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2400" b="1" kern="0" dirty="0" smtClean="0">
                <a:solidFill>
                  <a:schemeClr val="accent4"/>
                </a:solidFill>
                <a:latin typeface="Bookman Old Style" pitchFamily="18" charset="0"/>
                <a:ea typeface="+mj-ea"/>
                <a:cs typeface="+mj-cs"/>
              </a:rPr>
              <a:t>spoznaja novih sadržaja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5805264"/>
            <a:ext cx="88392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800" dirty="0" smtClean="0">
                <a:solidFill>
                  <a:schemeClr val="accent4"/>
                </a:solidFill>
                <a:effectLst/>
                <a:latin typeface="Berlin Sans FB Demi" pitchFamily="34" charset="0"/>
              </a:rPr>
              <a:t>ETAPE NASTAVNOG SATA II.</a:t>
            </a:r>
            <a:br>
              <a:rPr lang="hr-HR" sz="2800" dirty="0" smtClean="0">
                <a:solidFill>
                  <a:schemeClr val="accent4"/>
                </a:solidFill>
                <a:effectLst/>
                <a:latin typeface="Berlin Sans FB Demi" pitchFamily="34" charset="0"/>
              </a:rPr>
            </a:br>
            <a:r>
              <a:rPr lang="hr-HR" sz="2400" dirty="0" smtClean="0">
                <a:solidFill>
                  <a:schemeClr val="accent4"/>
                </a:solidFill>
                <a:effectLst/>
                <a:latin typeface="Berlin Sans FB Demi" pitchFamily="34" charset="0"/>
              </a:rPr>
              <a:t>VJEŽBANJE – PONAVLJANJE</a:t>
            </a:r>
            <a:endParaRPr lang="hr-HR" sz="2400" dirty="0">
              <a:solidFill>
                <a:schemeClr val="accent4"/>
              </a:solidFill>
              <a:effectLst/>
              <a:latin typeface="Berlin Sans FB Dem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u="sng" dirty="0" smtClean="0">
                <a:solidFill>
                  <a:schemeClr val="accent4"/>
                </a:solidFill>
              </a:rPr>
              <a:t>UVODNI DIO</a:t>
            </a:r>
            <a:r>
              <a:rPr lang="hr-HR" sz="2800" dirty="0" smtClean="0">
                <a:solidFill>
                  <a:schemeClr val="accent4"/>
                </a:solidFill>
              </a:rPr>
              <a:t>	</a:t>
            </a:r>
            <a:r>
              <a:rPr lang="hr-HR" sz="2800" u="sng" dirty="0" smtClean="0">
                <a:solidFill>
                  <a:schemeClr val="accent4"/>
                </a:solidFill>
              </a:rPr>
              <a:t>SREDIŠNJI DIO</a:t>
            </a:r>
            <a:r>
              <a:rPr lang="hr-HR" sz="2800" dirty="0" smtClean="0">
                <a:solidFill>
                  <a:schemeClr val="accent4"/>
                </a:solidFill>
              </a:rPr>
              <a:t>	</a:t>
            </a:r>
            <a:r>
              <a:rPr lang="hr-HR" sz="2800" u="sng" dirty="0" smtClean="0">
                <a:solidFill>
                  <a:schemeClr val="accent4"/>
                </a:solidFill>
              </a:rPr>
              <a:t>ZAVRŠNI DIO</a:t>
            </a:r>
          </a:p>
          <a:p>
            <a:pPr>
              <a:buNone/>
            </a:pPr>
            <a:endParaRPr lang="hr-HR" sz="2800" u="sng" dirty="0">
              <a:solidFill>
                <a:schemeClr val="accent4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123728" y="2132856"/>
            <a:ext cx="45719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Down Arrow 4"/>
          <p:cNvSpPr/>
          <p:nvPr/>
        </p:nvSpPr>
        <p:spPr>
          <a:xfrm>
            <a:off x="4932040" y="2204864"/>
            <a:ext cx="7200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Down Arrow 5"/>
          <p:cNvSpPr/>
          <p:nvPr/>
        </p:nvSpPr>
        <p:spPr>
          <a:xfrm>
            <a:off x="7596336" y="2132856"/>
            <a:ext cx="45719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ounded Rectangle 6"/>
          <p:cNvSpPr/>
          <p:nvPr/>
        </p:nvSpPr>
        <p:spPr>
          <a:xfrm>
            <a:off x="1763688" y="2852936"/>
            <a:ext cx="936104" cy="27363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dirty="0" smtClean="0"/>
              <a:t>PRIPREMA, MOTIVACIJA, NAJAVA CILJA</a:t>
            </a:r>
            <a:endParaRPr lang="hr-HR" dirty="0"/>
          </a:p>
        </p:txBody>
      </p:sp>
      <p:sp>
        <p:nvSpPr>
          <p:cNvPr id="8" name="Rounded Rectangle 7"/>
          <p:cNvSpPr/>
          <p:nvPr/>
        </p:nvSpPr>
        <p:spPr>
          <a:xfrm>
            <a:off x="3707904" y="2852936"/>
            <a:ext cx="2592288" cy="24482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VJEŽBANJE IZVOĐENJA RADNJI </a:t>
            </a:r>
          </a:p>
          <a:p>
            <a:pPr algn="ctr"/>
            <a:r>
              <a:rPr lang="hr-HR" dirty="0" smtClean="0"/>
              <a:t>PONAVLJANJE NEKIH SADRŽAJA</a:t>
            </a:r>
            <a:endParaRPr lang="hr-HR" dirty="0"/>
          </a:p>
        </p:txBody>
      </p:sp>
      <p:sp>
        <p:nvSpPr>
          <p:cNvPr id="9" name="Rounded Rectangle 8"/>
          <p:cNvSpPr/>
          <p:nvPr/>
        </p:nvSpPr>
        <p:spPr>
          <a:xfrm>
            <a:off x="7164288" y="2852936"/>
            <a:ext cx="864096" cy="252028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dirty="0" smtClean="0"/>
              <a:t>VRJEDNOVANJE, NOVI PLAN</a:t>
            </a:r>
            <a:endParaRPr lang="hr-H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12361" y="0"/>
            <a:ext cx="1331640" cy="1124744"/>
          </a:xfrm>
          <a:prstGeom prst="rect">
            <a:avLst/>
          </a:prstGeom>
          <a:noFill/>
        </p:spPr>
      </p:pic>
      <p:sp>
        <p:nvSpPr>
          <p:cNvPr id="11" name="Title 4"/>
          <p:cNvSpPr txBox="1">
            <a:spLocks/>
          </p:cNvSpPr>
          <p:nvPr/>
        </p:nvSpPr>
        <p:spPr bwMode="auto">
          <a:xfrm>
            <a:off x="0" y="0"/>
            <a:ext cx="7812360" cy="1091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80000" rIns="91440" bIns="10800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2800" b="1" kern="0" dirty="0" smtClean="0">
                <a:solidFill>
                  <a:schemeClr val="accent4"/>
                </a:solidFill>
                <a:latin typeface="Bookman Old Style" pitchFamily="18" charset="0"/>
                <a:ea typeface="+mj-ea"/>
                <a:cs typeface="+mj-cs"/>
              </a:rPr>
              <a:t>ETAPE NASTAVNOG SATA II.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2400" b="1" kern="0" dirty="0" smtClean="0">
                <a:solidFill>
                  <a:schemeClr val="accent4"/>
                </a:solidFill>
                <a:latin typeface="Bookman Old Style" pitchFamily="18" charset="0"/>
                <a:ea typeface="+mj-ea"/>
                <a:cs typeface="+mj-cs"/>
              </a:rPr>
              <a:t>Vježbanje-ponavljanje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56792"/>
            <a:ext cx="8839200" cy="838200"/>
          </a:xfrm>
        </p:spPr>
        <p:txBody>
          <a:bodyPr>
            <a:normAutofit/>
          </a:bodyPr>
          <a:lstStyle/>
          <a:p>
            <a:pPr algn="ctr"/>
            <a:r>
              <a:rPr lang="hr-HR" sz="2800" dirty="0" smtClean="0">
                <a:solidFill>
                  <a:schemeClr val="accent4"/>
                </a:solidFill>
                <a:effectLst/>
                <a:latin typeface="Berlin Sans FB Demi" pitchFamily="34" charset="0"/>
              </a:rPr>
              <a:t>VRSTE PRILAGODBE NASTAVNE JEDINICE</a:t>
            </a:r>
            <a:endParaRPr lang="hr-HR" sz="2800" dirty="0">
              <a:solidFill>
                <a:schemeClr val="accent4"/>
              </a:solidFill>
              <a:effectLst/>
              <a:latin typeface="Berlin Sans FB Dem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052736"/>
          <a:ext cx="9144000" cy="580526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51742"/>
                <a:gridCol w="3120347"/>
                <a:gridCol w="3771911"/>
              </a:tblGrid>
              <a:tr h="391667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PRILAGODBA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OPIS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PRIMJER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65755">
                <a:tc>
                  <a:txBody>
                    <a:bodyPr/>
                    <a:lstStyle/>
                    <a:p>
                      <a:r>
                        <a:rPr lang="hr-HR" dirty="0" smtClean="0"/>
                        <a:t>Količina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Prilagoditi broj zadataka koje učenik mora naučiti ili izvršiti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Smanjiti broj pojmova iz ... koje učenik treba usvojiti na jednom satu</a:t>
                      </a:r>
                      <a:endParaRPr lang="hr-HR" dirty="0"/>
                    </a:p>
                  </a:txBody>
                  <a:tcPr/>
                </a:tc>
              </a:tr>
              <a:tr h="1255483">
                <a:tc>
                  <a:txBody>
                    <a:bodyPr/>
                    <a:lstStyle/>
                    <a:p>
                      <a:r>
                        <a:rPr lang="hr-HR" dirty="0" smtClean="0"/>
                        <a:t>Vrijeme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Prilagoditi vrijeme koje je porebno za učenje, završavanje zadatka ili testiranje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Individualizirati vrijeme; ubrzati ili usporiti proces učenja</a:t>
                      </a:r>
                      <a:endParaRPr lang="hr-HR" dirty="0"/>
                    </a:p>
                  </a:txBody>
                  <a:tcPr/>
                </a:tc>
              </a:tr>
              <a:tr h="965755">
                <a:tc>
                  <a:txBody>
                    <a:bodyPr/>
                    <a:lstStyle/>
                    <a:p>
                      <a:r>
                        <a:rPr lang="hr-HR" dirty="0" smtClean="0"/>
                        <a:t>Stupanj</a:t>
                      </a:r>
                      <a:r>
                        <a:rPr lang="hr-HR" baseline="0" dirty="0" smtClean="0"/>
                        <a:t> pomoći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Povećati količinu individualne pomoći pojedinom učeniku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Dodijeliti prijatelja za zajedničko učenje, asistenta učitelju, vršnjake pomagače ili starije učenike</a:t>
                      </a:r>
                      <a:endParaRPr lang="hr-HR" dirty="0"/>
                    </a:p>
                  </a:txBody>
                  <a:tcPr/>
                </a:tc>
              </a:tr>
              <a:tr h="1834936">
                <a:tc>
                  <a:txBody>
                    <a:bodyPr/>
                    <a:lstStyle/>
                    <a:p>
                      <a:r>
                        <a:rPr lang="hr-HR" dirty="0" smtClean="0"/>
                        <a:t>Nastavni</a:t>
                      </a:r>
                      <a:r>
                        <a:rPr lang="hr-HR" baseline="0" dirty="0" smtClean="0"/>
                        <a:t> sadržaj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Prilagoditi način prenošenja obrazovnih sadržaja učeniku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Upotrijebiti različita vizualna sredstva, upotrebljavati</a:t>
                      </a:r>
                      <a:r>
                        <a:rPr lang="hr-HR" baseline="0" dirty="0" smtClean="0"/>
                        <a:t> konkretnije primjere, primijeniti aktivnosti koje zahtijevaju da dijete nešto učini ili oblikuje; suradničke skupine</a:t>
                      </a:r>
                      <a:endParaRPr lang="hr-HR" dirty="0"/>
                    </a:p>
                  </a:txBody>
                  <a:tcPr/>
                </a:tc>
              </a:tr>
              <a:tr h="391667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 txBox="1">
            <a:spLocks/>
          </p:cNvSpPr>
          <p:nvPr/>
        </p:nvSpPr>
        <p:spPr bwMode="auto">
          <a:xfrm>
            <a:off x="0" y="5573"/>
            <a:ext cx="7812360" cy="10798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44000" rIns="9144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2800" b="1" kern="0" dirty="0" smtClean="0">
                <a:solidFill>
                  <a:schemeClr val="accent4"/>
                </a:solidFill>
                <a:latin typeface="Bookman Old Style" pitchFamily="18" charset="0"/>
                <a:ea typeface="+mj-ea"/>
                <a:cs typeface="+mj-cs"/>
              </a:rPr>
              <a:t>VRSTE PRILAGODBE NASTAVNE JEDINICE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12361" y="0"/>
            <a:ext cx="1331640" cy="10527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9144000" cy="685799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411761"/>
                <a:gridCol w="3200355"/>
                <a:gridCol w="3531884"/>
              </a:tblGrid>
              <a:tr h="379125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PRILAGODBA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OPIS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PRIMJER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601553">
                <a:tc>
                  <a:txBody>
                    <a:bodyPr/>
                    <a:lstStyle/>
                    <a:p>
                      <a:r>
                        <a:rPr lang="hr-HR" dirty="0" smtClean="0"/>
                        <a:t>Težina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Prilagoditi razinu znanja, vrstu zadataka ili pravila o tome na koji način učenik može pristupiti radu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Pojednostaviti upute za izvršavanje zadataka, promijeniti i prilagoditi pravila učenikovim potrebama, dozvoliti upotrebu kalkulatora...</a:t>
                      </a:r>
                      <a:endParaRPr lang="hr-HR" dirty="0"/>
                    </a:p>
                  </a:txBody>
                  <a:tcPr/>
                </a:tc>
              </a:tr>
              <a:tr h="1601553">
                <a:tc>
                  <a:txBody>
                    <a:bodyPr/>
                    <a:lstStyle/>
                    <a:p>
                      <a:r>
                        <a:rPr lang="hr-HR" dirty="0" smtClean="0"/>
                        <a:t>Iskazivanje znanja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Prilagoditi načine kako učenik može reagirati na sadržaje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Umjesto pismenog odgovaranja na pitanja dopustiti usmeno;</a:t>
                      </a:r>
                      <a:r>
                        <a:rPr lang="hr-HR" baseline="0" dirty="0" smtClean="0"/>
                        <a:t> ili obrnuto, dopustiti učenicima da svoje znanje iskažu kroz materijale koje su sami izradili...</a:t>
                      </a:r>
                      <a:endParaRPr lang="hr-HR" dirty="0"/>
                    </a:p>
                  </a:txBody>
                  <a:tcPr/>
                </a:tc>
              </a:tr>
              <a:tr h="947812">
                <a:tc>
                  <a:txBody>
                    <a:bodyPr/>
                    <a:lstStyle/>
                    <a:p>
                      <a:r>
                        <a:rPr lang="hr-HR" dirty="0" smtClean="0"/>
                        <a:t>Stupanj sudjelovanja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Prilagoditi u koliko</a:t>
                      </a:r>
                      <a:r>
                        <a:rPr lang="hr-HR" baseline="0" dirty="0" smtClean="0"/>
                        <a:t>j je</a:t>
                      </a:r>
                      <a:r>
                        <a:rPr lang="hr-HR" dirty="0" smtClean="0"/>
                        <a:t> mjeri učenik aktivno uključen u zadatak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Učenik može samo pridržavati neki predmet dok drugi objašnjava</a:t>
                      </a:r>
                      <a:endParaRPr lang="hr-HR" dirty="0"/>
                    </a:p>
                  </a:txBody>
                  <a:tcPr/>
                </a:tc>
              </a:tr>
              <a:tr h="1095800">
                <a:tc>
                  <a:txBody>
                    <a:bodyPr/>
                    <a:lstStyle/>
                    <a:p>
                      <a:r>
                        <a:rPr lang="hr-HR" dirty="0" smtClean="0"/>
                        <a:t>Zamjenski cilj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Prilagoditi ciljeve ili krajnja očekivanja koristeći iste sadržaje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Od pojedinih učenika očekivati samo osnovne činjenice, a ostali sa bitnim detaljima</a:t>
                      </a:r>
                      <a:endParaRPr lang="hr-HR" dirty="0"/>
                    </a:p>
                  </a:txBody>
                  <a:tcPr/>
                </a:tc>
              </a:tr>
              <a:tr h="1232156">
                <a:tc>
                  <a:txBody>
                    <a:bodyPr/>
                    <a:lstStyle/>
                    <a:p>
                      <a:r>
                        <a:rPr lang="hr-HR" dirty="0" smtClean="0"/>
                        <a:t>Zamjenski kurikulum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Osigurati različite upute i materijale kojima će se udovoljiti učenikovim individualnim ciljevima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Za vrijeme testa učenik radi na računalu i sl.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914400" y="1124744"/>
            <a:ext cx="8229600" cy="5328592"/>
          </a:xfrm>
        </p:spPr>
        <p:txBody>
          <a:bodyPr/>
          <a:lstStyle/>
          <a:p>
            <a:endParaRPr lang="hr-HR" dirty="0" smtClean="0"/>
          </a:p>
          <a:p>
            <a:r>
              <a:rPr lang="hr-HR" sz="2800" b="1" dirty="0" smtClean="0">
                <a:solidFill>
                  <a:schemeClr val="accent4"/>
                </a:solidFill>
                <a:latin typeface="Bookman Old Style" pitchFamily="18" charset="0"/>
              </a:rPr>
              <a:t>OKVIRNI NASTAVNI PROGRAM (globalni)</a:t>
            </a:r>
          </a:p>
          <a:p>
            <a:r>
              <a:rPr lang="hr-HR" sz="2800" b="1" dirty="0" smtClean="0">
                <a:solidFill>
                  <a:schemeClr val="accent4"/>
                </a:solidFill>
                <a:latin typeface="Bookman Old Style" pitchFamily="18" charset="0"/>
              </a:rPr>
              <a:t>IZVEDBENI NASTAVNI PROGRAM (operativni)</a:t>
            </a:r>
          </a:p>
          <a:p>
            <a:pPr lvl="1"/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Okvirni programi izrađuju se za neki nastavni predmet i za neki tip škole na razini države</a:t>
            </a:r>
          </a:p>
          <a:p>
            <a:pPr lvl="1"/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Sve škole određenog tipa dobivaju okvirni nastavni program, a iz njega proizlazi izvedbeni program za konkretnu školu i konkretan razred</a:t>
            </a:r>
            <a:endParaRPr lang="hr-HR" dirty="0">
              <a:solidFill>
                <a:schemeClr val="accent4"/>
              </a:solidFill>
              <a:latin typeface="Bookman Old Style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32454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800" dirty="0" smtClean="0">
                <a:solidFill>
                  <a:schemeClr val="accent4"/>
                </a:solidFill>
                <a:effectLst/>
                <a:latin typeface="Berlin Sans FB Demi" pitchFamily="34" charset="0"/>
              </a:rPr>
              <a:t/>
            </a:r>
            <a:br>
              <a:rPr lang="hr-HR" sz="2800" dirty="0" smtClean="0">
                <a:solidFill>
                  <a:schemeClr val="accent4"/>
                </a:solidFill>
                <a:effectLst/>
                <a:latin typeface="Berlin Sans FB Demi" pitchFamily="34" charset="0"/>
              </a:rPr>
            </a:br>
            <a:r>
              <a:rPr lang="hr-HR" sz="2800" dirty="0" smtClean="0">
                <a:solidFill>
                  <a:schemeClr val="accent4"/>
                </a:solidFill>
                <a:latin typeface="Berlin Sans FB Demi" pitchFamily="34" charset="0"/>
              </a:rPr>
              <a:t/>
            </a:r>
            <a:br>
              <a:rPr lang="hr-HR" sz="2800" dirty="0" smtClean="0">
                <a:solidFill>
                  <a:schemeClr val="accent4"/>
                </a:solidFill>
                <a:latin typeface="Berlin Sans FB Demi" pitchFamily="34" charset="0"/>
              </a:rPr>
            </a:br>
            <a:r>
              <a:rPr lang="hr-HR" sz="2800" dirty="0" smtClean="0">
                <a:solidFill>
                  <a:schemeClr val="accent4"/>
                </a:solidFill>
                <a:latin typeface="Berlin Sans FB Demi" pitchFamily="34" charset="0"/>
              </a:rPr>
              <a:t/>
            </a:r>
            <a:br>
              <a:rPr lang="hr-HR" sz="2800" dirty="0" smtClean="0">
                <a:solidFill>
                  <a:schemeClr val="accent4"/>
                </a:solidFill>
                <a:latin typeface="Berlin Sans FB Demi" pitchFamily="34" charset="0"/>
              </a:rPr>
            </a:br>
            <a:endParaRPr lang="hr-HR" sz="2800" dirty="0">
              <a:solidFill>
                <a:schemeClr val="accent4"/>
              </a:solidFill>
              <a:effectLst/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7884368" cy="1146771"/>
          </a:xfrm>
          <a:prstGeom prst="rect">
            <a:avLst/>
          </a:prstGeom>
          <a:solidFill>
            <a:schemeClr val="bg1"/>
          </a:solidFill>
        </p:spPr>
        <p:txBody>
          <a:bodyPr wrap="square" tIns="216000" bIns="432000" rtlCol="0">
            <a:spAutoFit/>
          </a:bodyPr>
          <a:lstStyle/>
          <a:p>
            <a:pPr algn="ctr">
              <a:buNone/>
            </a:pPr>
            <a:r>
              <a:rPr lang="hr-HR" sz="3200" dirty="0" smtClean="0">
                <a:solidFill>
                  <a:schemeClr val="accent4"/>
                </a:solidFill>
                <a:latin typeface="Berlin Sans FB Demi" pitchFamily="34" charset="0"/>
              </a:rPr>
              <a:t>VRSTE NASTAVNOG PROGRAMA</a:t>
            </a:r>
            <a:endParaRPr lang="hr-HR" sz="3200" b="1" dirty="0" smtClean="0">
              <a:solidFill>
                <a:schemeClr val="accent4"/>
              </a:solidFill>
              <a:latin typeface="Bookman Old Style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67649" y="0"/>
            <a:ext cx="1276351" cy="1124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181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solidFill>
                  <a:schemeClr val="accent4"/>
                </a:solidFill>
                <a:latin typeface="Bookman Old Style" pitchFamily="18" charset="0"/>
              </a:rPr>
              <a:t>Individualizacija na svim razinama i za sve učenike</a:t>
            </a:r>
          </a:p>
          <a:p>
            <a:r>
              <a:rPr lang="hr-HR" sz="4000" dirty="0" smtClean="0">
                <a:solidFill>
                  <a:schemeClr val="accent4"/>
                </a:solidFill>
                <a:latin typeface="Bookman Old Style" pitchFamily="18" charset="0"/>
              </a:rPr>
              <a:t>Naprednijim učenicima dati više sadržaja – učenicima s teškoćama osnovna znanja</a:t>
            </a:r>
            <a:endParaRPr lang="hr-HR" sz="4000" dirty="0">
              <a:solidFill>
                <a:schemeClr val="accent4"/>
              </a:solidFill>
              <a:latin typeface="Bookman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12361" y="0"/>
            <a:ext cx="1331640" cy="1124744"/>
          </a:xfrm>
          <a:prstGeom prst="rect">
            <a:avLst/>
          </a:prstGeom>
          <a:noFill/>
        </p:spPr>
      </p:pic>
      <p:sp>
        <p:nvSpPr>
          <p:cNvPr id="5" name="Title 4"/>
          <p:cNvSpPr txBox="1">
            <a:spLocks/>
          </p:cNvSpPr>
          <p:nvPr/>
        </p:nvSpPr>
        <p:spPr bwMode="auto">
          <a:xfrm>
            <a:off x="0" y="4376"/>
            <a:ext cx="7812360" cy="11215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96000" rIns="91440" bIns="28800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hr-HR" sz="2800" b="1" kern="0" dirty="0" smtClean="0">
              <a:solidFill>
                <a:schemeClr val="accent4"/>
              </a:solidFill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aslovnic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12776"/>
            <a:ext cx="6855895" cy="4954364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002" t="90224" r="78697" b="3531"/>
          <a:stretch>
            <a:fillRect/>
          </a:stretch>
        </p:blipFill>
        <p:spPr bwMode="auto">
          <a:xfrm>
            <a:off x="7812361" y="0"/>
            <a:ext cx="1331640" cy="1124744"/>
          </a:xfrm>
          <a:prstGeom prst="rect">
            <a:avLst/>
          </a:prstGeom>
          <a:noFill/>
        </p:spPr>
      </p:pic>
      <p:sp>
        <p:nvSpPr>
          <p:cNvPr id="6" name="Title 4"/>
          <p:cNvSpPr txBox="1">
            <a:spLocks/>
          </p:cNvSpPr>
          <p:nvPr/>
        </p:nvSpPr>
        <p:spPr bwMode="auto">
          <a:xfrm>
            <a:off x="0" y="4376"/>
            <a:ext cx="7812360" cy="11215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96000" rIns="91440" bIns="28800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hr-HR" sz="2800" b="1" kern="0" dirty="0" smtClean="0">
              <a:solidFill>
                <a:schemeClr val="accent4"/>
              </a:solidFill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1052736"/>
            <a:ext cx="8001000" cy="4572000"/>
          </a:xfrm>
        </p:spPr>
        <p:txBody>
          <a:bodyPr/>
          <a:lstStyle/>
          <a:p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Razrada okvirnog programa</a:t>
            </a:r>
          </a:p>
          <a:p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Odnosi se na nastavni predmet i razred</a:t>
            </a:r>
          </a:p>
          <a:p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Izrada pretpostavlja poznavanje učenika, njihovih sposobnosti, interesa, predznanja, tempa rada...</a:t>
            </a:r>
          </a:p>
          <a:p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Postavljaju se ciljevi i zadatci izvedbenog programa (svrhu koju ćemo postići, što će učenici naučiti, koje ćemo sposobnosti kod učenika razvijati, te odgojna vrijednost)</a:t>
            </a:r>
            <a:endParaRPr lang="hr-HR" dirty="0">
              <a:solidFill>
                <a:schemeClr val="accent4"/>
              </a:solidFill>
              <a:latin typeface="Bookman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67649" y="0"/>
            <a:ext cx="1276351" cy="1124744"/>
          </a:xfrm>
          <a:prstGeom prst="rect">
            <a:avLst/>
          </a:prstGeom>
          <a:noFill/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7884368" cy="1146771"/>
          </a:xfrm>
          <a:prstGeom prst="rect">
            <a:avLst/>
          </a:prstGeom>
          <a:solidFill>
            <a:schemeClr val="bg1"/>
          </a:solidFill>
        </p:spPr>
        <p:txBody>
          <a:bodyPr wrap="square" tIns="216000" bIns="432000" rtlCol="0">
            <a:spAutoFit/>
          </a:bodyPr>
          <a:lstStyle/>
          <a:p>
            <a:pPr algn="ctr">
              <a:buNone/>
            </a:pPr>
            <a:r>
              <a:rPr lang="hr-HR" sz="3200" b="1" dirty="0" smtClean="0">
                <a:solidFill>
                  <a:schemeClr val="accent4"/>
                </a:solidFill>
                <a:latin typeface="Bookman Old Style" pitchFamily="18" charset="0"/>
              </a:rPr>
              <a:t>IZVEDBENI  NASTAVNI PROGRAM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825" y="0"/>
            <a:ext cx="8497888" cy="11255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sz="2400" dirty="0">
                <a:solidFill>
                  <a:srgbClr val="2FF12F"/>
                </a:solidFill>
                <a:latin typeface="Perpetua" pitchFamily="18" charset="0"/>
                <a:ea typeface="+mj-ea"/>
                <a:cs typeface="+mj-cs"/>
              </a:rPr>
              <a:t> </a:t>
            </a:r>
            <a:endParaRPr lang="hr-HR" sz="4400" b="1" dirty="0">
              <a:solidFill>
                <a:srgbClr val="2FF12F"/>
              </a:solidFill>
              <a:latin typeface="Perpetua" pitchFamily="18" charset="0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67649" y="0"/>
            <a:ext cx="1276351" cy="1124744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800987"/>
              </p:ext>
            </p:extLst>
          </p:nvPr>
        </p:nvGraphicFramePr>
        <p:xfrm>
          <a:off x="86457" y="188640"/>
          <a:ext cx="8950038" cy="67435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57151"/>
                <a:gridCol w="1368152"/>
                <a:gridCol w="1510428"/>
                <a:gridCol w="1278577"/>
                <a:gridCol w="1891515"/>
                <a:gridCol w="1347593"/>
                <a:gridCol w="596622"/>
              </a:tblGrid>
              <a:tr h="84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+mj-lt"/>
                          <a:ea typeface="Times New Roman"/>
                        </a:rPr>
                        <a:t>MJESEC</a:t>
                      </a:r>
                      <a:endParaRPr lang="hr-HR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+mj-lt"/>
                          <a:ea typeface="Times New Roman"/>
                        </a:rPr>
                        <a:t>NASTAVNA TEMA/</a:t>
                      </a:r>
                      <a:endParaRPr lang="hr-HR" sz="14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+mj-lt"/>
                          <a:ea typeface="Times New Roman"/>
                        </a:rPr>
                        <a:t>CJELINA</a:t>
                      </a:r>
                      <a:endParaRPr lang="hr-HR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+mj-lt"/>
                          <a:ea typeface="Times New Roman"/>
                        </a:rPr>
                        <a:t>NASTAVNA JEDINICA</a:t>
                      </a:r>
                      <a:endParaRPr lang="hr-HR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+mj-lt"/>
                          <a:ea typeface="Times New Roman"/>
                        </a:rPr>
                        <a:t>OSNOVNI CILJEVI</a:t>
                      </a:r>
                      <a:r>
                        <a:rPr lang="hr-HR" sz="1400" b="1" dirty="0" smtClean="0">
                          <a:effectLst/>
                          <a:latin typeface="+mj-lt"/>
                          <a:ea typeface="Times New Roman"/>
                        </a:rPr>
                        <a:t>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effectLst/>
                          <a:latin typeface="+mj-lt"/>
                          <a:ea typeface="Times New Roman"/>
                        </a:rPr>
                        <a:t>ZADATCI</a:t>
                      </a:r>
                      <a:endParaRPr lang="hr-HR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+mj-lt"/>
                          <a:ea typeface="Times New Roman"/>
                        </a:rPr>
                        <a:t>PREPORUČENE </a:t>
                      </a:r>
                      <a:r>
                        <a:rPr lang="hr-HR" sz="1400" b="1" dirty="0" smtClean="0">
                          <a:effectLst/>
                          <a:latin typeface="+mj-lt"/>
                          <a:ea typeface="Times New Roman"/>
                        </a:rPr>
                        <a:t>METODE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hr-HR" sz="1400" b="1" dirty="0">
                          <a:effectLst/>
                          <a:latin typeface="+mj-lt"/>
                          <a:ea typeface="Times New Roman"/>
                        </a:rPr>
                        <a:t>RADA</a:t>
                      </a:r>
                      <a:endParaRPr lang="hr-HR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+mj-lt"/>
                          <a:ea typeface="Times New Roman"/>
                        </a:rPr>
                        <a:t>NASTAVNA SREDSTVA</a:t>
                      </a:r>
                      <a:endParaRPr lang="hr-HR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+mj-lt"/>
                          <a:ea typeface="Times New Roman"/>
                        </a:rPr>
                        <a:t>BR. SATI</a:t>
                      </a:r>
                      <a:endParaRPr lang="hr-HR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4697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  <a:latin typeface="+mj-lt"/>
                          <a:ea typeface="Times New Roman"/>
                        </a:rPr>
                        <a:t>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  <a:latin typeface="+mj-lt"/>
                          <a:ea typeface="Times New Roman"/>
                        </a:rPr>
                        <a:t>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  <a:latin typeface="+mj-lt"/>
                          <a:ea typeface="Times New Roman"/>
                        </a:rPr>
                        <a:t>J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  <a:latin typeface="+mj-lt"/>
                          <a:ea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  <a:latin typeface="+mj-lt"/>
                          <a:ea typeface="Times New Roman"/>
                        </a:rPr>
                        <a:t>N</a:t>
                      </a:r>
                      <a:endParaRPr lang="hr-HR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Uvod u tehnologiju struke</a:t>
                      </a:r>
                      <a:endParaRPr lang="hr-HR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j-lt"/>
                          <a:ea typeface="Times New Roman"/>
                        </a:rPr>
                        <a:t>Uvod u nastavu tehnologije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j-lt"/>
                          <a:ea typeface="Times New Roman"/>
                        </a:rPr>
                        <a:t>upoznati učenike s tematikom nastavnog predmeta, određivanje pribora za rad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j-lt"/>
                          <a:ea typeface="Times New Roman"/>
                        </a:rPr>
                        <a:t>razgovor, metoda pismenih radova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j-lt"/>
                          <a:ea typeface="Times New Roman"/>
                        </a:rPr>
                        <a:t>ploča, kreda, bilježnice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j-lt"/>
                          <a:ea typeface="Times New Roman"/>
                        </a:rPr>
                        <a:t>1.</a:t>
                      </a:r>
                    </a:p>
                  </a:txBody>
                  <a:tcPr marL="68580" marR="68580" marT="0" marB="0"/>
                </a:tc>
              </a:tr>
              <a:tr h="151216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Uvod u tehnologiju struke</a:t>
                      </a:r>
                      <a:endParaRPr lang="hr-HR" sz="16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j-lt"/>
                          <a:ea typeface="Times New Roman"/>
                        </a:rPr>
                        <a:t>Pojam i elementi radnog mjesta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j-lt"/>
                          <a:ea typeface="Times New Roman"/>
                        </a:rPr>
                        <a:t>opisati što je radno mjesto i gdje se izvodi rad u zanimanju autolakirer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j-lt"/>
                          <a:ea typeface="Times New Roman"/>
                        </a:rPr>
                        <a:t>razgovor, usmeno izlaganje, demonstracija, rad na tekstu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j-lt"/>
                          <a:ea typeface="Times New Roman"/>
                        </a:rPr>
                        <a:t>nastavni listići, slike, ploča, kreda, bilježnice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  <a:latin typeface="+mj-lt"/>
                          <a:ea typeface="Times New Roman"/>
                        </a:rPr>
                        <a:t>2.</a:t>
                      </a:r>
                      <a:endParaRPr lang="hr-HR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7239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  <a:latin typeface="+mj-lt"/>
                          <a:ea typeface="Times New Roman"/>
                        </a:rPr>
                        <a:t>Higijensko tehnička zaštita</a:t>
                      </a:r>
                      <a:endParaRPr lang="hr-HR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j-lt"/>
                          <a:ea typeface="Times New Roman"/>
                        </a:rPr>
                        <a:t>Opasnosti i zaštita kod zanimanja soboslikara i  ličioca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j-lt"/>
                          <a:ea typeface="Times New Roman"/>
                        </a:rPr>
                        <a:t>osvijestiti opasnosti koje se javljaju pri radu u navedenom </a:t>
                      </a:r>
                      <a:r>
                        <a:rPr lang="hr-HR" sz="1600" dirty="0" smtClean="0">
                          <a:effectLst/>
                          <a:latin typeface="+mj-lt"/>
                          <a:ea typeface="Times New Roman"/>
                        </a:rPr>
                        <a:t>zanimanju</a:t>
                      </a:r>
                      <a:endParaRPr lang="hr-HR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j-lt"/>
                          <a:ea typeface="Times New Roman"/>
                        </a:rPr>
                        <a:t>razgovor, demonstracija, usmeno izlaganje, rad na tekstu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j-lt"/>
                          <a:ea typeface="Times New Roman"/>
                        </a:rPr>
                        <a:t>nastavni listići, slike, ploča, kreda, bilježnice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  <a:latin typeface="+mj-lt"/>
                          <a:ea typeface="Times New Roman"/>
                        </a:rPr>
                        <a:t>3.</a:t>
                      </a:r>
                      <a:endParaRPr lang="hr-HR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36071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825" y="0"/>
            <a:ext cx="8497888" cy="11255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sz="2400" dirty="0">
                <a:solidFill>
                  <a:srgbClr val="2FF12F"/>
                </a:solidFill>
                <a:latin typeface="Perpetua" pitchFamily="18" charset="0"/>
                <a:ea typeface="+mj-ea"/>
                <a:cs typeface="+mj-cs"/>
              </a:rPr>
              <a:t> </a:t>
            </a:r>
            <a:endParaRPr lang="hr-HR" sz="4400" b="1" dirty="0">
              <a:solidFill>
                <a:srgbClr val="2FF12F"/>
              </a:solidFill>
              <a:latin typeface="Perpetua" pitchFamily="18" charset="0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67649" y="0"/>
            <a:ext cx="1276351" cy="1124744"/>
          </a:xfrm>
          <a:prstGeom prst="rect">
            <a:avLst/>
          </a:prstGeom>
          <a:noFill/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815105"/>
              </p:ext>
            </p:extLst>
          </p:nvPr>
        </p:nvGraphicFramePr>
        <p:xfrm>
          <a:off x="2" y="692697"/>
          <a:ext cx="9143997" cy="632938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93766"/>
                <a:gridCol w="1068778"/>
                <a:gridCol w="1425039"/>
                <a:gridCol w="1306286"/>
                <a:gridCol w="356259"/>
                <a:gridCol w="356259"/>
                <a:gridCol w="356259"/>
                <a:gridCol w="1177637"/>
                <a:gridCol w="1672441"/>
                <a:gridCol w="831273"/>
              </a:tblGrid>
              <a:tr h="5367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BROJ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SATA</a:t>
                      </a:r>
                      <a:endParaRPr lang="hr-HR" sz="1200" b="1" dirty="0">
                        <a:effectLst/>
                        <a:latin typeface="Times New Roman"/>
                      </a:endParaRPr>
                    </a:p>
                  </a:txBody>
                  <a:tcPr marL="59462" marR="59462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NASTAVNA TEMA</a:t>
                      </a:r>
                      <a:endParaRPr lang="hr-HR" sz="1200" b="1" dirty="0">
                        <a:effectLst/>
                        <a:latin typeface="Times New Roman"/>
                      </a:endParaRPr>
                    </a:p>
                  </a:txBody>
                  <a:tcPr marL="59462" marR="59462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NASTAVNA JEDINICA</a:t>
                      </a:r>
                      <a:endParaRPr lang="hr-HR" sz="1200" b="1" dirty="0">
                        <a:effectLst/>
                        <a:latin typeface="Times New Roman"/>
                      </a:endParaRPr>
                    </a:p>
                  </a:txBody>
                  <a:tcPr marL="59462" marR="59462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CILJEVI / ZADACI</a:t>
                      </a:r>
                      <a:endParaRPr lang="hr-HR" sz="1200" b="1" dirty="0">
                        <a:effectLst/>
                        <a:latin typeface="Times New Roman"/>
                      </a:endParaRPr>
                    </a:p>
                  </a:txBody>
                  <a:tcPr marL="59462" marR="59462" marT="0" marB="0"/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 VRSTA SATA</a:t>
                      </a:r>
                      <a:endParaRPr lang="hr-HR" sz="1200" b="1" dirty="0">
                        <a:effectLst/>
                        <a:latin typeface="Times New Roman"/>
                      </a:endParaRPr>
                    </a:p>
                  </a:txBody>
                  <a:tcPr marL="59462" marR="59462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NASTAVNE METODE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62" marR="59462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marL="55245"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NASTAVNA SREDSTVA 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POMAGALA</a:t>
                      </a:r>
                      <a:endParaRPr lang="hr-HR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62" marR="59462" marT="0" marB="0"/>
                </a:tc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KORELACIJA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62" marR="59462" marT="0" marB="0" vert="vert"/>
                </a:tc>
              </a:tr>
              <a:tr h="1047458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Obrada</a:t>
                      </a:r>
                      <a:endParaRPr lang="hr-HR" sz="1200" b="1" dirty="0">
                        <a:effectLst/>
                        <a:latin typeface="Times New Roman"/>
                      </a:endParaRPr>
                    </a:p>
                  </a:txBody>
                  <a:tcPr marL="59462" marR="59462" marT="0" marB="0" vert="vert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Ponavljanje</a:t>
                      </a:r>
                      <a:endParaRPr lang="hr-HR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62" marR="59462" marT="0" marB="0" vert="vert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Provjera</a:t>
                      </a:r>
                      <a:endParaRPr lang="hr-HR" sz="1200" b="1" dirty="0">
                        <a:effectLst/>
                        <a:latin typeface="Times New Roman"/>
                      </a:endParaRPr>
                    </a:p>
                  </a:txBody>
                  <a:tcPr marL="59462" marR="59462" marT="0" marB="0" vert="vert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185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1.</a:t>
                      </a:r>
                      <a:endParaRPr lang="hr-HR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Uvod u tehnologiju struke</a:t>
                      </a:r>
                      <a:endParaRPr lang="hr-HR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Uvod u nastavu tehnologije</a:t>
                      </a:r>
                      <a:endParaRPr lang="hr-HR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upoznati učenike s tematikom nastavnog predmeta, određivanje pribora za rad</a:t>
                      </a:r>
                      <a:endParaRPr lang="hr-HR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1</a:t>
                      </a:r>
                      <a:endParaRPr lang="hr-HR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-</a:t>
                      </a:r>
                      <a:endParaRPr lang="hr-HR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-</a:t>
                      </a:r>
                      <a:endParaRPr lang="hr-HR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razgovor, metoda pismenih radova</a:t>
                      </a:r>
                      <a:endParaRPr lang="hr-HR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ploča, kreda, bilježnice</a:t>
                      </a:r>
                      <a:endParaRPr lang="hr-HR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---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</a:tr>
              <a:tr h="11958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2.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Uvod u tehnologiju struke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Pojam i elementi radnog mjesta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opisati što je radno mjesto i gdje se izvodi rad u zanimanju autolakirer 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ličilac i soboslikar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-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-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razgovor, usmeno izlaganje, demonstracija, rad na tekstu</a:t>
                      </a:r>
                      <a:endParaRPr lang="hr-HR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nastavni listići, slike, ploča, kreda, bilježnice</a:t>
                      </a:r>
                      <a:endParaRPr lang="hr-HR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praktična nastava</a:t>
                      </a:r>
                      <a:endParaRPr lang="hr-HR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</a:tr>
              <a:tr h="1168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3. 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Higijensko -tehnička zaštita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Opasnosti i zaštita kod zanimanja autolakirera i soboslikara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osvijestiti opasnosti koje se javljaju pri radu u navedenom zanimanju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-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-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razgovor, demonstracija, izlaganje, rad na tekstu</a:t>
                      </a:r>
                      <a:endParaRPr lang="hr-HR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nastavni listići, slike, ploča, kreda, bilježnice</a:t>
                      </a:r>
                      <a:endParaRPr lang="hr-HR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praktična nastava</a:t>
                      </a:r>
                      <a:endParaRPr lang="hr-HR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</a:tr>
              <a:tr h="11958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4/5.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Higijensko -tehnička zaštita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Kretanje na radu – opasnosti od padova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osvijestiti opasnosti od padova, naučiti kako je moguće izbjeći nesreću na radu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-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razgovor, demonstracija, usmeno izlaganje, rad na tekstu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nastavni listići, slike, ploča, kreda, bilježnice</a:t>
                      </a:r>
                      <a:endParaRPr lang="hr-HR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praktična nastava, matematika</a:t>
                      </a:r>
                      <a:endParaRPr lang="hr-HR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1558"/>
            <a:ext cx="91440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415" tIns="45720" rIns="71415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Operativni plan i program za </a:t>
            </a:r>
            <a:r>
              <a:rPr kumimoji="0" lang="hr-HR" sz="1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rujan </a:t>
            </a:r>
            <a:r>
              <a:rPr kumimoji="0" lang="hr-H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2012. godine</a:t>
            </a:r>
            <a:endParaRPr kumimoji="0" lang="hr-H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Nastavni predmet</a:t>
            </a:r>
            <a:r>
              <a:rPr kumimoji="0" lang="hr-H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: Tehnologija zanimanja             </a:t>
            </a: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Obrazovni sektor: </a:t>
            </a:r>
            <a:r>
              <a:rPr kumimoji="0" lang="hr-H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Ostale usluge       </a:t>
            </a: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Zanimanja: - </a:t>
            </a:r>
            <a:r>
              <a:rPr kumimoji="0" lang="hr-H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pomoćni autolakirer</a:t>
            </a:r>
            <a:endParaRPr kumimoji="0" lang="hr-H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Nastavnik</a:t>
            </a:r>
            <a:r>
              <a:rPr kumimoji="0" lang="hr-H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Petra Međimorec Grgurić		</a:t>
            </a: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Razredni odjel: I. L</a:t>
            </a:r>
            <a:r>
              <a:rPr lang="hr-HR" sz="12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hr-HR" sz="12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hr-H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pomoćni ličilac i soboslikar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2621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066800"/>
          </a:xfrm>
        </p:spPr>
        <p:txBody>
          <a:bodyPr/>
          <a:lstStyle/>
          <a:p>
            <a:pPr lvl="0"/>
            <a:r>
              <a:rPr lang="hr-HR" sz="2800" b="1" dirty="0" smtClean="0">
                <a:solidFill>
                  <a:schemeClr val="accent4"/>
                </a:solidFill>
                <a:latin typeface="Bookman Old Style" pitchFamily="18" charset="0"/>
              </a:rPr>
              <a:t/>
            </a:r>
            <a:br>
              <a:rPr lang="hr-HR" sz="2800" b="1" dirty="0" smtClean="0">
                <a:solidFill>
                  <a:schemeClr val="accent4"/>
                </a:solidFill>
                <a:latin typeface="Bookman Old Style" pitchFamily="18" charset="0"/>
              </a:rPr>
            </a:br>
            <a:r>
              <a:rPr lang="hr-HR" sz="2800" b="1" dirty="0" smtClean="0">
                <a:solidFill>
                  <a:schemeClr val="bg1"/>
                </a:solidFill>
                <a:latin typeface="Bookman Old Style" pitchFamily="18" charset="0"/>
              </a:rPr>
              <a:t>ČIMBENICI USPJEŠNOSTI REALIZACIJE PROGRAMA</a:t>
            </a:r>
            <a:r>
              <a:rPr lang="hr-HR" sz="2800" b="1" dirty="0" smtClean="0">
                <a:solidFill>
                  <a:schemeClr val="accent4"/>
                </a:solidFill>
                <a:latin typeface="Bookman Old Style" pitchFamily="18" charset="0"/>
              </a:rPr>
              <a:t/>
            </a:r>
            <a:br>
              <a:rPr lang="hr-HR" sz="2800" b="1" dirty="0" smtClean="0">
                <a:solidFill>
                  <a:schemeClr val="accent4"/>
                </a:solidFill>
                <a:latin typeface="Bookman Old Style" pitchFamily="18" charset="0"/>
              </a:rPr>
            </a:b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b="1" dirty="0" smtClean="0">
                <a:solidFill>
                  <a:schemeClr val="accent4"/>
                </a:solidFill>
              </a:rPr>
              <a:t>  </a:t>
            </a:r>
            <a:endParaRPr lang="hr-HR" dirty="0"/>
          </a:p>
        </p:txBody>
      </p:sp>
      <p:sp>
        <p:nvSpPr>
          <p:cNvPr id="5" name="Zaobljeni pravokutnik 4"/>
          <p:cNvSpPr/>
          <p:nvPr/>
        </p:nvSpPr>
        <p:spPr bwMode="auto">
          <a:xfrm>
            <a:off x="971600" y="3861048"/>
            <a:ext cx="2088232" cy="194421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Dobro</a:t>
            </a:r>
            <a:r>
              <a:rPr kumimoji="0" lang="hr-HR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poznavanje i razrada nastavnog programa</a:t>
            </a:r>
            <a:endParaRPr kumimoji="0" lang="hr-H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Zaobljeni pravokutnik 5"/>
          <p:cNvSpPr/>
          <p:nvPr/>
        </p:nvSpPr>
        <p:spPr bwMode="auto">
          <a:xfrm>
            <a:off x="2771800" y="1772816"/>
            <a:ext cx="3672408" cy="13681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Poznavanje  karakteristika učenika s teškoćama u razvoju</a:t>
            </a:r>
          </a:p>
        </p:txBody>
      </p:sp>
      <p:sp>
        <p:nvSpPr>
          <p:cNvPr id="7" name="Zaobljeni pravokutnik 6"/>
          <p:cNvSpPr/>
          <p:nvPr/>
        </p:nvSpPr>
        <p:spPr bwMode="auto">
          <a:xfrm>
            <a:off x="6372200" y="3789040"/>
            <a:ext cx="2304256" cy="208823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Upoznavanje učenika s očekivanjima </a:t>
            </a:r>
          </a:p>
        </p:txBody>
      </p:sp>
      <p:sp>
        <p:nvSpPr>
          <p:cNvPr id="8" name="Zaobljeni pravokutnik 7"/>
          <p:cNvSpPr/>
          <p:nvPr/>
        </p:nvSpPr>
        <p:spPr bwMode="auto">
          <a:xfrm>
            <a:off x="3491880" y="3933056"/>
            <a:ext cx="2376264" cy="194421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Poznavanje nastavnog programa stručne prakse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67649" y="0"/>
            <a:ext cx="1276351" cy="11247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67649" y="0"/>
            <a:ext cx="1276351" cy="1124744"/>
          </a:xfrm>
          <a:prstGeom prst="rect">
            <a:avLst/>
          </a:prstGeom>
          <a:noFill/>
        </p:spPr>
      </p:pic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>
          <a:xfrm>
            <a:off x="899592" y="1628800"/>
            <a:ext cx="3924300" cy="4759424"/>
          </a:xfrm>
        </p:spPr>
        <p:txBody>
          <a:bodyPr/>
          <a:lstStyle/>
          <a:p>
            <a:r>
              <a:rPr lang="hr-HR" sz="2400" dirty="0" smtClean="0"/>
              <a:t>Polazi od cilja i zadataka jedinstvenih u programu za sve učenike</a:t>
            </a:r>
          </a:p>
          <a:p>
            <a:r>
              <a:rPr lang="hr-HR" sz="2400" dirty="0" smtClean="0"/>
              <a:t>Podrazumijeva potrebu stalnog stručnog usavršavanja strukovnih nastavnika i učitelja</a:t>
            </a:r>
            <a:endParaRPr lang="hr-HR" sz="2400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5004048" y="1628800"/>
            <a:ext cx="3924300" cy="4687416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  </a:t>
            </a:r>
            <a:r>
              <a:rPr lang="hr-HR" sz="2400" b="1" dirty="0" smtClean="0"/>
              <a:t>Pri planiranju i realizaciji ciljeva voditi računa o:</a:t>
            </a:r>
          </a:p>
          <a:p>
            <a:r>
              <a:rPr lang="hr-HR" sz="2400" dirty="0" smtClean="0"/>
              <a:t>Različitim sposobnostima učenika</a:t>
            </a:r>
          </a:p>
          <a:p>
            <a:r>
              <a:rPr lang="hr-HR" sz="2400" dirty="0" smtClean="0"/>
              <a:t>Različitoj razini prethodne usvojenosti znanja, vještina i navika</a:t>
            </a:r>
          </a:p>
          <a:p>
            <a:r>
              <a:rPr lang="hr-HR" sz="2400" dirty="0" smtClean="0"/>
              <a:t>Individualnom tempu usvajanja novih sadržaja</a:t>
            </a:r>
          </a:p>
          <a:p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7" name="Slika 6" descr="ploč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4581128"/>
            <a:ext cx="2736305" cy="1698504"/>
          </a:xfrm>
          <a:prstGeom prst="rect">
            <a:avLst/>
          </a:prstGeom>
        </p:spPr>
      </p:pic>
      <p:sp>
        <p:nvSpPr>
          <p:cNvPr id="8" name="Title 4"/>
          <p:cNvSpPr txBox="1">
            <a:spLocks/>
          </p:cNvSpPr>
          <p:nvPr/>
        </p:nvSpPr>
        <p:spPr bwMode="auto">
          <a:xfrm>
            <a:off x="0" y="0"/>
            <a:ext cx="9144000" cy="1329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hr-H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PLANIRANJE I PROGRAMIRANJE SADRŽAJA U SREDNJOŠKOLSKOM PROGRAMU ZA UČENIKE S TEŠKOĆAMA</a:t>
            </a:r>
            <a:r>
              <a:rPr kumimoji="0" lang="hr-HR" sz="2800" b="1" i="0" u="none" strike="noStrike" kern="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U RAZVOJU</a:t>
            </a:r>
            <a:endParaRPr kumimoji="0" lang="hr-HR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1196752"/>
            <a:ext cx="8001000" cy="5328592"/>
          </a:xfrm>
        </p:spPr>
        <p:txBody>
          <a:bodyPr/>
          <a:lstStyle/>
          <a:p>
            <a:r>
              <a:rPr lang="hr-HR" sz="2800" dirty="0" smtClean="0">
                <a:solidFill>
                  <a:schemeClr val="accent4"/>
                </a:solidFill>
                <a:latin typeface="Bookman Old Style" pitchFamily="18" charset="0"/>
              </a:rPr>
              <a:t>Specifično organiziran metodički postupak koji je prirodan nastavak rada s tom populacijom, započet u osnovnoj školi</a:t>
            </a:r>
          </a:p>
          <a:p>
            <a:endParaRPr lang="hr-HR" sz="2800" dirty="0" smtClean="0">
              <a:solidFill>
                <a:schemeClr val="accent4"/>
              </a:solidFill>
              <a:latin typeface="Bookman Old Style" pitchFamily="18" charset="0"/>
            </a:endParaRPr>
          </a:p>
          <a:p>
            <a:r>
              <a:rPr lang="hr-HR" sz="2800" dirty="0" smtClean="0">
                <a:solidFill>
                  <a:schemeClr val="accent4"/>
                </a:solidFill>
                <a:latin typeface="Bookman Old Style" pitchFamily="18" charset="0"/>
              </a:rPr>
              <a:t>Što veća raznovrsnost nastavnih metoda u kojima prevladavaju metode:</a:t>
            </a:r>
          </a:p>
          <a:p>
            <a:endParaRPr lang="hr-HR" sz="2800" dirty="0" smtClean="0">
              <a:solidFill>
                <a:schemeClr val="accent4"/>
              </a:solidFill>
              <a:latin typeface="Bookman Old Style" pitchFamily="18" charset="0"/>
            </a:endParaRPr>
          </a:p>
          <a:p>
            <a:pPr lvl="1"/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Demonstracije</a:t>
            </a:r>
          </a:p>
          <a:p>
            <a:pPr lvl="1"/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Praktičnih radova</a:t>
            </a:r>
          </a:p>
          <a:p>
            <a:pPr lvl="1"/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Žive riječi</a:t>
            </a:r>
          </a:p>
          <a:p>
            <a:pPr lvl="1"/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Grafičkih radova</a:t>
            </a:r>
          </a:p>
          <a:p>
            <a:pPr lvl="1">
              <a:buNone/>
            </a:pPr>
            <a:endParaRPr lang="hr-HR" dirty="0" smtClean="0"/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0" y="0"/>
            <a:ext cx="7884368" cy="11443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2400" b="1" dirty="0" smtClean="0">
                <a:solidFill>
                  <a:schemeClr val="accent4"/>
                </a:solidFill>
                <a:latin typeface="Bookman Old Style" pitchFamily="18" charset="0"/>
              </a:rPr>
              <a:t>ZNAČAJKE SREDNJOŠKOLSKOG OBRAZOVANJA DJECE S TEŠKOĆAMA U RAZVOJU</a:t>
            </a:r>
            <a:endParaRPr kumimoji="0" lang="hr-HR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67649" y="0"/>
            <a:ext cx="1276351" cy="11247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heme1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66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6">
        <a:dk1>
          <a:srgbClr val="FFFFFF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868</TotalTime>
  <Words>1954</Words>
  <Application>Microsoft Office PowerPoint</Application>
  <PresentationFormat>Prikaz na zaslonu (4:3)</PresentationFormat>
  <Paragraphs>486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32" baseType="lpstr">
      <vt:lpstr>Theme1</vt:lpstr>
      <vt:lpstr>PowerPointova prezentacija</vt:lpstr>
      <vt:lpstr>PowerPointova prezentacija</vt:lpstr>
      <vt:lpstr>   </vt:lpstr>
      <vt:lpstr>IZVEDBENI  NASTAVNI PROGRAM</vt:lpstr>
      <vt:lpstr>PowerPointova prezentacija</vt:lpstr>
      <vt:lpstr>PowerPointova prezentacija</vt:lpstr>
      <vt:lpstr> ČIMBENICI USPJEŠNOSTI REALIZACIJE PROGRAMA </vt:lpstr>
      <vt:lpstr>PowerPointova prezentacija</vt:lpstr>
      <vt:lpstr>PowerPointova prezentacija</vt:lpstr>
      <vt:lpstr>   INICIJALNA PROCJENA</vt:lpstr>
      <vt:lpstr>PowerPointova prezentacija</vt:lpstr>
      <vt:lpstr>PowerPointova prezentacija</vt:lpstr>
      <vt:lpstr>Primjer iz prakse</vt:lpstr>
      <vt:lpstr>POVEZIVANJE MATEMATIKE I  STRUKOVNIH SADRŽAJA</vt:lpstr>
      <vt:lpstr>PRIMJENA MATEMATIKE U STRUCI I KORELACIJI SA STRUKOVNIM SADRŽAJIMA</vt:lpstr>
      <vt:lpstr>Usporedba matematičkih sadržaja prema zanimanjima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ETAPE NASTAVNOG SATA II. VJEŽBANJE – PONAVLJANJE</vt:lpstr>
      <vt:lpstr>VRSTE PRILAGODBE NASTAVNE JEDINICE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PLANIRANJE NASTAVNOG PROCESA</dc:title>
  <dc:creator>Blanka Beus</dc:creator>
  <cp:lastModifiedBy>djelatnik</cp:lastModifiedBy>
  <cp:revision>112</cp:revision>
  <dcterms:created xsi:type="dcterms:W3CDTF">2013-01-10T19:25:11Z</dcterms:created>
  <dcterms:modified xsi:type="dcterms:W3CDTF">2019-03-04T11:06:53Z</dcterms:modified>
</cp:coreProperties>
</file>