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7" r:id="rId2"/>
    <p:sldId id="269" r:id="rId3"/>
    <p:sldId id="273" r:id="rId4"/>
    <p:sldId id="263" r:id="rId5"/>
    <p:sldId id="282" r:id="rId6"/>
    <p:sldId id="272" r:id="rId7"/>
    <p:sldId id="276" r:id="rId8"/>
    <p:sldId id="265" r:id="rId9"/>
    <p:sldId id="270" r:id="rId10"/>
    <p:sldId id="278" r:id="rId11"/>
    <p:sldId id="279" r:id="rId12"/>
    <p:sldId id="281" r:id="rId13"/>
    <p:sldId id="280" r:id="rId14"/>
    <p:sldId id="275" r:id="rId1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F0F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660"/>
  </p:normalViewPr>
  <p:slideViewPr>
    <p:cSldViewPr snapToGrid="0">
      <p:cViewPr>
        <p:scale>
          <a:sx n="72" d="100"/>
          <a:sy n="72" d="100"/>
        </p:scale>
        <p:origin x="-1584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A79007C-3087-4CAC-8C61-89D218CE4B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4945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0919D04-6E2B-464F-A659-A822E9CAAAAF}" type="slidenum">
              <a:rPr lang="en-GB" smtClean="0"/>
              <a:pPr/>
              <a:t>4</a:t>
            </a:fld>
            <a:endParaRPr lang="en-GB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7E1F280-4BFD-447F-A1E8-CDD7C9B7CFDA}" type="slidenum">
              <a:rPr lang="en-GB" smtClean="0"/>
              <a:pPr/>
              <a:t>8</a:t>
            </a:fld>
            <a:endParaRPr lang="en-GB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dirty="0" smtClean="0"/>
              <a:t>Pripremiti listiće s primjerima za rad u skupinama.</a:t>
            </a: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21787"/>
            <a:ext cx="7772400" cy="1470025"/>
          </a:xfrm>
        </p:spPr>
        <p:txBody>
          <a:bodyPr/>
          <a:lstStyle>
            <a:lvl1pPr>
              <a:defRPr sz="6000" b="1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6273" y="3941957"/>
            <a:ext cx="6924908" cy="663529"/>
          </a:xfrm>
        </p:spPr>
        <p:txBody>
          <a:bodyPr/>
          <a:lstStyle>
            <a:lvl1pPr marL="0" indent="0" algn="ctr">
              <a:buNone/>
              <a:defRPr sz="2400" b="1" baseline="0">
                <a:solidFill>
                  <a:schemeClr val="bg2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295AC-BCEF-4F67-9770-BB23344E6A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lour Sc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  <a:lvl2pPr>
              <a:defRPr sz="2800" b="0">
                <a:solidFill>
                  <a:schemeClr val="bg1"/>
                </a:solidFill>
              </a:defRPr>
            </a:lvl2pPr>
            <a:lvl3pPr>
              <a:defRPr sz="2400" b="0">
                <a:solidFill>
                  <a:schemeClr val="bg1"/>
                </a:solidFill>
              </a:defRPr>
            </a:lvl3pPr>
            <a:lvl4pPr>
              <a:defRPr sz="2000" b="0">
                <a:solidFill>
                  <a:schemeClr val="bg1"/>
                </a:solidFill>
              </a:defRPr>
            </a:lvl4pPr>
            <a:lvl5pPr>
              <a:defRPr sz="2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2AEA4BB-CC8A-4CC8-A116-38972F2D5A0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 userDrawn="1"/>
        </p:nvSpPr>
        <p:spPr>
          <a:xfrm>
            <a:off x="468313" y="1617663"/>
            <a:ext cx="8229600" cy="5106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chemeClr val="bg2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484188" y="1268413"/>
            <a:ext cx="8208962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>
            <a:lvl1pPr algn="ctr">
              <a:defRPr sz="4400" b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55B25E8-7195-47E1-879B-4C3D530E87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4400" b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 b="0"/>
            </a:lvl1pPr>
            <a:lvl2pPr>
              <a:defRPr sz="2800" b="0"/>
            </a:lvl2pPr>
            <a:lvl3pPr>
              <a:defRPr sz="2400" b="0"/>
            </a:lvl3pPr>
            <a:lvl4pPr>
              <a:defRPr sz="2000" b="0"/>
            </a:lvl4pPr>
            <a:lvl5pPr>
              <a:defRPr sz="2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4BF98-4A20-4DBE-BAF3-F1E25A5AA4C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>
            <a:lvl1pPr algn="r">
              <a:defRPr sz="4400" b="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2546" y="1600200"/>
            <a:ext cx="6434254" cy="4525963"/>
          </a:xfrm>
          <a:noFill/>
        </p:spPr>
        <p:txBody>
          <a:bodyPr/>
          <a:lstStyle>
            <a:lvl1pPr algn="r">
              <a:defRPr sz="3200" b="0"/>
            </a:lvl1pPr>
            <a:lvl2pPr algn="r">
              <a:defRPr sz="2800" b="0"/>
            </a:lvl2pPr>
            <a:lvl3pPr algn="r">
              <a:defRPr sz="2400" b="0"/>
            </a:lvl3pPr>
            <a:lvl4pPr algn="r">
              <a:defRPr sz="2000" b="0"/>
            </a:lvl4pPr>
            <a:lvl5pPr algn="r">
              <a:defRPr sz="2000"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75D9-37D4-4EFE-B886-9EF543C5E2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6D307-1091-4E45-89A0-ABFF032B0CB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CA1BD-3FFA-4643-980F-B3A3F8DB22B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D84F-FBC5-4087-9D0B-B43902E10F2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BA6C5-E30C-4F18-BF62-D53125C1FD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1A794-4600-43D1-A042-AF9D71729D1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56A975-81F5-4AC7-A80E-5C5BF5201C8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D2AEC-FA71-4927-A2B1-5811D2F6020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8186C-0C10-4CB4-A9A5-F4573059E9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6B413-69C6-4BE4-99E9-C6B6C83CF90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0AA18-DC77-4842-888E-77797AE0DD9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EF1CA-3D60-40BD-AF01-972E8680DC1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6500314-66BB-4758-8BF0-CE42DA4CEC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40" r:id="rId4"/>
    <p:sldLayoutId id="2147483755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>
          <a:xfrm>
            <a:off x="357809" y="185807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hr-HR" sz="4400" dirty="0" smtClean="0"/>
              <a:t>PRAVA I ODGOVORNOSTI U DIGITALNOM SVIJETU</a:t>
            </a:r>
            <a:endParaRPr lang="en-GB" sz="4400" dirty="0" smtClean="0"/>
          </a:p>
        </p:txBody>
      </p:sp>
      <p:sp>
        <p:nvSpPr>
          <p:cNvPr id="8195" name="Subtitle 4"/>
          <p:cNvSpPr>
            <a:spLocks noGrp="1"/>
          </p:cNvSpPr>
          <p:nvPr>
            <p:ph type="subTitle" idx="1"/>
          </p:nvPr>
        </p:nvSpPr>
        <p:spPr>
          <a:xfrm>
            <a:off x="4757530" y="6281530"/>
            <a:ext cx="4386469" cy="576470"/>
          </a:xfrm>
        </p:spPr>
        <p:txBody>
          <a:bodyPr/>
          <a:lstStyle/>
          <a:p>
            <a:pPr algn="l">
              <a:defRPr/>
            </a:pPr>
            <a:r>
              <a:rPr lang="hr-HR" dirty="0" err="1" smtClean="0">
                <a:solidFill>
                  <a:schemeClr val="accent3"/>
                </a:solidFill>
              </a:rPr>
              <a:t>Agnes</a:t>
            </a:r>
            <a:r>
              <a:rPr lang="hr-HR" dirty="0" smtClean="0">
                <a:solidFill>
                  <a:schemeClr val="accent3"/>
                </a:solidFill>
              </a:rPr>
              <a:t> Jelačić, pedagoginja</a:t>
            </a:r>
            <a:endParaRPr lang="en-GB" dirty="0" smtClean="0">
              <a:solidFill>
                <a:schemeClr val="accent3"/>
              </a:solidFill>
            </a:endParaRPr>
          </a:p>
        </p:txBody>
      </p:sp>
      <p:pic>
        <p:nvPicPr>
          <p:cNvPr id="4" name="Picture 4" descr="zna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486" y="4678016"/>
            <a:ext cx="720863" cy="72086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9026" y="221006"/>
            <a:ext cx="8984974" cy="1143000"/>
          </a:xfrm>
        </p:spPr>
        <p:txBody>
          <a:bodyPr/>
          <a:lstStyle/>
          <a:p>
            <a:pPr algn="ctr"/>
            <a:r>
              <a:rPr lang="hr-HR" sz="4000" b="1" dirty="0" smtClean="0">
                <a:solidFill>
                  <a:srgbClr val="0070C0"/>
                </a:solidFill>
              </a:rPr>
              <a:t>POTREBE,PRAVA,</a:t>
            </a:r>
            <a:br>
              <a:rPr lang="hr-HR" sz="4000" b="1" dirty="0" smtClean="0">
                <a:solidFill>
                  <a:srgbClr val="0070C0"/>
                </a:solidFill>
              </a:rPr>
            </a:br>
            <a:r>
              <a:rPr lang="hr-HR" sz="4000" b="1" dirty="0" smtClean="0">
                <a:solidFill>
                  <a:srgbClr val="0070C0"/>
                </a:solidFill>
              </a:rPr>
              <a:t>ODGOVORNOSTI</a:t>
            </a:r>
            <a:endParaRPr lang="en-GB" sz="4000" b="1" dirty="0" smtClean="0">
              <a:solidFill>
                <a:srgbClr val="0070C0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352800" y="1891126"/>
            <a:ext cx="5599043" cy="4695203"/>
          </a:xfrm>
        </p:spPr>
        <p:txBody>
          <a:bodyPr/>
          <a:lstStyle/>
          <a:p>
            <a:pPr lvl="0" algn="l"/>
            <a:r>
              <a:rPr lang="hr-HR" sz="2800" dirty="0" smtClean="0">
                <a:latin typeface="Calibri" pitchFamily="34" charset="0"/>
              </a:rPr>
              <a:t>Nabrojite </a:t>
            </a:r>
            <a:r>
              <a:rPr lang="hr-HR" sz="2800" b="1" dirty="0" smtClean="0">
                <a:solidFill>
                  <a:srgbClr val="0070C0"/>
                </a:solidFill>
                <a:latin typeface="Calibri" pitchFamily="34" charset="0"/>
              </a:rPr>
              <a:t>vaše potrebe </a:t>
            </a:r>
            <a:r>
              <a:rPr lang="hr-HR" sz="2800" dirty="0" smtClean="0">
                <a:latin typeface="Calibri" pitchFamily="34" charset="0"/>
              </a:rPr>
              <a:t>u svakodnevnom životu. Kako se osjećate kada su one zadovoljene? </a:t>
            </a:r>
          </a:p>
          <a:p>
            <a:pPr lvl="0" algn="l"/>
            <a:r>
              <a:rPr lang="hr-HR" sz="2800" dirty="0" smtClean="0">
                <a:latin typeface="Calibri" pitchFamily="34" charset="0"/>
              </a:rPr>
              <a:t>Koja je razlika između potreba i želja?</a:t>
            </a:r>
          </a:p>
          <a:p>
            <a:pPr lvl="0" algn="l"/>
            <a:r>
              <a:rPr lang="hr-HR" sz="2800" dirty="0" smtClean="0">
                <a:latin typeface="Calibri" pitchFamily="34" charset="0"/>
              </a:rPr>
              <a:t>Što mislite, u kakvom su odnosu potrebe i prava? </a:t>
            </a:r>
          </a:p>
          <a:p>
            <a:pPr lvl="0" algn="l"/>
            <a:r>
              <a:rPr lang="hr-HR" sz="2800" dirty="0" smtClean="0">
                <a:latin typeface="Calibri" pitchFamily="34" charset="0"/>
              </a:rPr>
              <a:t>Zašto se kaže da prava proizlaze iz potreba?</a:t>
            </a:r>
          </a:p>
          <a:p>
            <a:pPr lvl="0" algn="l"/>
            <a:r>
              <a:rPr lang="hr-HR" sz="2800" dirty="0" smtClean="0">
                <a:latin typeface="Calibri" pitchFamily="34" charset="0"/>
              </a:rPr>
              <a:t>Koja je veza prava i odgovornosti?</a:t>
            </a:r>
          </a:p>
          <a:p>
            <a:pPr lvl="0" algn="l"/>
            <a:endParaRPr lang="hr-HR" sz="2800" dirty="0" smtClean="0">
              <a:latin typeface="Calibri" pitchFamily="34" charset="0"/>
            </a:endParaRPr>
          </a:p>
          <a:p>
            <a:pPr algn="l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385069" y="3140765"/>
            <a:ext cx="6434254" cy="1391479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hr-HR" sz="2800" b="1" dirty="0" smtClean="0">
                <a:solidFill>
                  <a:srgbClr val="0070C0"/>
                </a:solidFill>
              </a:rPr>
              <a:t>Prava postoje da bi osigurala zadovoljavanje </a:t>
            </a:r>
          </a:p>
          <a:p>
            <a:pPr algn="ctr">
              <a:spcBef>
                <a:spcPts val="0"/>
              </a:spcBef>
              <a:buNone/>
            </a:pPr>
            <a:r>
              <a:rPr lang="hr-HR" sz="2800" b="1" dirty="0" smtClean="0">
                <a:solidFill>
                  <a:srgbClr val="0070C0"/>
                </a:solidFill>
              </a:rPr>
              <a:t>temeljnih potreba.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4000" b="1" dirty="0" smtClean="0">
                <a:solidFill>
                  <a:srgbClr val="0070C0"/>
                </a:solidFill>
              </a:rPr>
              <a:t>POTREBE,PRAVA,</a:t>
            </a:r>
            <a:br>
              <a:rPr lang="hr-HR" sz="4000" b="1" dirty="0" smtClean="0">
                <a:solidFill>
                  <a:srgbClr val="0070C0"/>
                </a:solidFill>
              </a:rPr>
            </a:br>
            <a:r>
              <a:rPr lang="hr-HR" sz="4000" b="1" dirty="0" smtClean="0">
                <a:solidFill>
                  <a:srgbClr val="0070C0"/>
                </a:solidFill>
              </a:rPr>
              <a:t>ODGOVORNOSTI</a:t>
            </a:r>
            <a:endParaRPr lang="en-GB" sz="4000" b="1" dirty="0" smtClean="0">
              <a:solidFill>
                <a:srgbClr val="0070C0"/>
              </a:solidFill>
            </a:endParaRPr>
          </a:p>
        </p:txBody>
      </p:sp>
      <p:sp>
        <p:nvSpPr>
          <p:cNvPr id="5" name="Rezervirano mjesto sadržaja 2"/>
          <p:cNvSpPr txBox="1">
            <a:spLocks/>
          </p:cNvSpPr>
          <p:nvPr/>
        </p:nvSpPr>
        <p:spPr bwMode="auto">
          <a:xfrm>
            <a:off x="2133276" y="1828801"/>
            <a:ext cx="6434254" cy="11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 eaLnBrk="0" hangingPunct="0">
              <a:spcBef>
                <a:spcPts val="0"/>
              </a:spcBef>
            </a:pPr>
            <a:r>
              <a:rPr lang="hr-HR" sz="3200" b="1" dirty="0" smtClean="0">
                <a:solidFill>
                  <a:srgbClr val="FF0000"/>
                </a:solidFill>
                <a:latin typeface="Calibri" pitchFamily="34" charset="0"/>
              </a:rPr>
              <a:t>Potreba</a:t>
            </a:r>
            <a:r>
              <a:rPr lang="hr-HR" sz="3200" dirty="0" smtClean="0">
                <a:solidFill>
                  <a:srgbClr val="FF0000"/>
                </a:solidFill>
                <a:latin typeface="Calibri" pitchFamily="34" charset="0"/>
              </a:rPr>
              <a:t> je nešto bez čega ne možemo ili nam je jako teško živjeti</a:t>
            </a:r>
            <a:endParaRPr kumimoji="0" lang="hr-HR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zervirano mjesto sadržaja 2"/>
          <p:cNvSpPr txBox="1">
            <a:spLocks/>
          </p:cNvSpPr>
          <p:nvPr/>
        </p:nvSpPr>
        <p:spPr bwMode="auto">
          <a:xfrm>
            <a:off x="2802511" y="4618381"/>
            <a:ext cx="6182463" cy="139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Svako pravo da bi se moglo ostvarivati mora uz sebe vezati odgovornost.</a:t>
            </a:r>
          </a:p>
        </p:txBody>
      </p:sp>
      <p:sp>
        <p:nvSpPr>
          <p:cNvPr id="8" name="Strelica udesno 7"/>
          <p:cNvSpPr/>
          <p:nvPr/>
        </p:nvSpPr>
        <p:spPr>
          <a:xfrm>
            <a:off x="7103166" y="6228522"/>
            <a:ext cx="1669774" cy="62947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400" dirty="0" smtClean="0">
                <a:latin typeface="Calibri" pitchFamily="34" charset="0"/>
              </a:rPr>
              <a:t>PRIMJER</a:t>
            </a:r>
            <a:endParaRPr lang="hr-HR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avokutnik 20"/>
          <p:cNvSpPr/>
          <p:nvPr/>
        </p:nvSpPr>
        <p:spPr>
          <a:xfrm>
            <a:off x="2438400" y="2759237"/>
            <a:ext cx="2080591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Izbor prijatelja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Slobodno vrijeme za druženje.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Zaštitu od svih oblika zlostavljanja.</a:t>
            </a:r>
            <a:endParaRPr lang="hr-HR" sz="20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20" name="Pravokutnik 19"/>
          <p:cNvSpPr/>
          <p:nvPr/>
        </p:nvSpPr>
        <p:spPr>
          <a:xfrm>
            <a:off x="344556" y="2613215"/>
            <a:ext cx="2014330" cy="17912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r-HR" sz="2400" dirty="0" smtClean="0">
                <a:latin typeface="Calibri"/>
                <a:ea typeface="Calibri"/>
                <a:cs typeface="Times New Roman"/>
              </a:rPr>
              <a:t>Za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r-HR" sz="2400" dirty="0" smtClean="0">
                <a:latin typeface="Calibri"/>
                <a:ea typeface="Calibri"/>
                <a:cs typeface="Times New Roman"/>
              </a:rPr>
              <a:t>druženjem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r-HR" sz="2400" dirty="0" smtClean="0">
                <a:latin typeface="Calibri"/>
                <a:ea typeface="Calibri"/>
                <a:cs typeface="Times New Roman"/>
              </a:rPr>
              <a:t> i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r-HR" sz="2400" dirty="0" smtClean="0">
                <a:latin typeface="Calibri"/>
                <a:ea typeface="Calibri"/>
                <a:cs typeface="Times New Roman"/>
              </a:rPr>
              <a:t>prijateljstvom</a:t>
            </a:r>
            <a:endParaRPr lang="hr-HR" sz="24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921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069" y="477560"/>
            <a:ext cx="2310917" cy="231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2278549" y="477078"/>
            <a:ext cx="2345635" cy="234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29368" y="299486"/>
            <a:ext cx="2350948" cy="2350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2676319" y="1735621"/>
            <a:ext cx="17872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r-HR" sz="2400" b="1" dirty="0" smtClean="0">
                <a:solidFill>
                  <a:srgbClr val="0070C0"/>
                </a:solidFill>
                <a:cs typeface="Arial" charset="0"/>
              </a:rPr>
              <a:t>PRAVO NA</a:t>
            </a:r>
            <a:endParaRPr lang="en-GB" sz="2400" b="1" dirty="0" smtClean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523737" y="1760537"/>
            <a:ext cx="16546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E4C9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r-HR" sz="2400" dirty="0" smtClean="0">
                <a:solidFill>
                  <a:schemeClr val="accent3"/>
                </a:solidFill>
                <a:cs typeface="Arial" charset="0"/>
              </a:rPr>
              <a:t>POTREBA</a:t>
            </a:r>
            <a:endParaRPr lang="en-GB" sz="2400" dirty="0" smtClean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 rot="19404118">
            <a:off x="4352993" y="1228315"/>
            <a:ext cx="22172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hr-HR" dirty="0" smtClean="0">
                <a:solidFill>
                  <a:schemeClr val="accent3"/>
                </a:solidFill>
                <a:cs typeface="Arial" charset="0"/>
              </a:rPr>
              <a:t>O</a:t>
            </a:r>
            <a:r>
              <a:rPr lang="hr-HR" sz="2000" dirty="0" smtClean="0">
                <a:solidFill>
                  <a:schemeClr val="accent3"/>
                </a:solidFill>
                <a:cs typeface="Arial" charset="0"/>
              </a:rPr>
              <a:t>DGOVORNOST</a:t>
            </a:r>
            <a:endParaRPr lang="en-GB" sz="2000" dirty="0" smtClean="0">
              <a:solidFill>
                <a:schemeClr val="accent3"/>
              </a:solidFill>
              <a:cs typeface="Arial" charset="0"/>
            </a:endParaRP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6945313" y="206692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dirty="0" smtClean="0">
                <a:solidFill>
                  <a:schemeClr val="accent3"/>
                </a:solidFill>
                <a:cs typeface="Arial" charset="0"/>
              </a:rPr>
              <a:t>Evaluate</a:t>
            </a:r>
          </a:p>
        </p:txBody>
      </p:sp>
      <p:sp>
        <p:nvSpPr>
          <p:cNvPr id="22" name="Pravokutnik 21"/>
          <p:cNvSpPr/>
          <p:nvPr/>
        </p:nvSpPr>
        <p:spPr>
          <a:xfrm>
            <a:off x="4558747" y="2480444"/>
            <a:ext cx="3273287" cy="25491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Biti dobar prijatelj.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Odnositi se prema prijateljima s poštovanjem.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Ne odbacivati druge, ne vrijeđati ih.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hr-HR" sz="2000" dirty="0" smtClean="0">
                <a:latin typeface="Calibri"/>
                <a:ea typeface="Calibri"/>
                <a:cs typeface="Times New Roman"/>
              </a:rPr>
              <a:t>Prijaviti neprimjerena ponašanja drugih.</a:t>
            </a:r>
            <a:endParaRPr lang="hr-HR" sz="20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hutterstock_15824854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6863" y="2623931"/>
            <a:ext cx="4086460" cy="2969108"/>
          </a:xfrm>
          <a:prstGeom prst="rect">
            <a:avLst/>
          </a:prstGeom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57809" y="2629659"/>
            <a:ext cx="2274818" cy="11869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r-H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FIZIČKI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hr-HR" sz="2800" dirty="0" smtClean="0">
                <a:latin typeface="Calibri" pitchFamily="34" charset="0"/>
                <a:cs typeface="Arial" pitchFamily="34" charset="0"/>
              </a:rPr>
              <a:t>SVIJET</a:t>
            </a:r>
            <a:endParaRPr kumimoji="0" lang="sr-Latn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206574" y="4239799"/>
            <a:ext cx="2274818" cy="118696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hr-H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DIGITALNI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hr-HR" sz="2800" dirty="0" smtClean="0">
                <a:latin typeface="Calibri" pitchFamily="34" charset="0"/>
                <a:cs typeface="Arial" pitchFamily="34" charset="0"/>
              </a:rPr>
              <a:t>SVIJET</a:t>
            </a:r>
            <a:endParaRPr kumimoji="0" lang="sr-Latn-C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1616765" y="583096"/>
            <a:ext cx="5618922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r-HR" sz="3200" dirty="0" smtClean="0"/>
              <a:t>Postoji li razlika u pravima i odgovornostima između fizičkoga i digitalnoga svijeta?</a:t>
            </a:r>
            <a:endParaRPr lang="hr-HR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301625"/>
            <a:ext cx="8229600" cy="1143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r-HR" dirty="0" smtClean="0"/>
              <a:t>Digitalni svijet</a:t>
            </a:r>
            <a:endParaRPr lang="en-GB" dirty="0" smtClean="0"/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>
          <a:xfrm>
            <a:off x="510209" y="2130287"/>
            <a:ext cx="8229600" cy="2600739"/>
          </a:xfrm>
        </p:spPr>
        <p:txBody>
          <a:bodyPr/>
          <a:lstStyle/>
          <a:p>
            <a:pPr lvl="0"/>
            <a:r>
              <a:rPr lang="hr-HR" sz="2800" dirty="0" smtClean="0">
                <a:latin typeface="Calibri" pitchFamily="34" charset="0"/>
              </a:rPr>
              <a:t>Navedite prava i odgovornosti  koje su povezane s  </a:t>
            </a:r>
            <a:r>
              <a:rPr lang="hr-HR" sz="2800" dirty="0" smtClean="0">
                <a:solidFill>
                  <a:srgbClr val="FF0000"/>
                </a:solidFill>
                <a:latin typeface="Calibri" pitchFamily="34" charset="0"/>
              </a:rPr>
              <a:t>potrebom za sigurnošću </a:t>
            </a:r>
            <a:r>
              <a:rPr lang="hr-HR" sz="2800" dirty="0" smtClean="0">
                <a:latin typeface="Calibri" pitchFamily="34" charset="0"/>
              </a:rPr>
              <a:t>u digitalnom svijetu. </a:t>
            </a:r>
          </a:p>
          <a:p>
            <a:pPr lvl="0"/>
            <a:r>
              <a:rPr lang="hr-HR" sz="2800" dirty="0" smtClean="0">
                <a:latin typeface="Calibri" pitchFamily="34" charset="0"/>
              </a:rPr>
              <a:t>Na koje pravo se odnosi ta potreba i koja bi bila vaša odgovornost vezana za to pravo i za tu potrebu?</a:t>
            </a:r>
          </a:p>
          <a:p>
            <a:endParaRPr lang="hr-HR" dirty="0"/>
          </a:p>
        </p:txBody>
      </p:sp>
      <p:sp>
        <p:nvSpPr>
          <p:cNvPr id="5" name="Strelica udesno 4"/>
          <p:cNvSpPr/>
          <p:nvPr/>
        </p:nvSpPr>
        <p:spPr>
          <a:xfrm>
            <a:off x="6546574" y="5049078"/>
            <a:ext cx="1086678" cy="967409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49749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hr-HR" sz="4000" dirty="0" smtClean="0"/>
              <a:t>Potreba za sigurnošću u digitalnom svijetu 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232992" y="2266121"/>
            <a:ext cx="6911008" cy="4310615"/>
          </a:xfrm>
        </p:spPr>
        <p:txBody>
          <a:bodyPr/>
          <a:lstStyle/>
          <a:p>
            <a:pPr>
              <a:buNone/>
            </a:pPr>
            <a:r>
              <a:rPr lang="hr-HR" sz="2800" dirty="0" smtClean="0">
                <a:solidFill>
                  <a:srgbClr val="FF0000"/>
                </a:solidFill>
              </a:rPr>
              <a:t>PRAVO: </a:t>
            </a:r>
            <a:r>
              <a:rPr lang="hr-HR" sz="2800" dirty="0" smtClean="0">
                <a:latin typeface="Calibri" pitchFamily="34" charset="0"/>
              </a:rPr>
              <a:t>na privatnost, na zaštitu od bilo koje vrste zlostavljanja i iskorištavanja </a:t>
            </a:r>
          </a:p>
          <a:p>
            <a:pPr>
              <a:spcBef>
                <a:spcPts val="0"/>
              </a:spcBef>
              <a:buNone/>
            </a:pPr>
            <a:r>
              <a:rPr lang="hr-HR" sz="2800" dirty="0" smtClean="0">
                <a:solidFill>
                  <a:srgbClr val="FF0000"/>
                </a:solidFill>
              </a:rPr>
              <a:t>ODGOVORNOST: </a:t>
            </a:r>
            <a:r>
              <a:rPr lang="hr-HR" sz="2800" dirty="0" smtClean="0">
                <a:solidFill>
                  <a:srgbClr val="FF0000"/>
                </a:solidFill>
                <a:latin typeface="Calibri" pitchFamily="34" charset="0"/>
              </a:rPr>
              <a:t>prema sebi, prema drugima:             </a:t>
            </a:r>
          </a:p>
          <a:p>
            <a:pPr marL="0" indent="14288">
              <a:spcBef>
                <a:spcPts val="0"/>
              </a:spcBef>
              <a:buFont typeface="Wingdings" pitchFamily="2" charset="2"/>
              <a:buChar char="ü"/>
            </a:pPr>
            <a:r>
              <a:rPr lang="hr-HR" sz="2800" dirty="0" smtClean="0">
                <a:latin typeface="Calibri" pitchFamily="34" charset="0"/>
              </a:rPr>
              <a:t>čuvanje svojih i tuđih osobnih podataka i privatnih informacija, </a:t>
            </a:r>
          </a:p>
          <a:p>
            <a:pPr marL="0" indent="14288">
              <a:spcBef>
                <a:spcPts val="0"/>
              </a:spcBef>
              <a:buFont typeface="Wingdings" pitchFamily="2" charset="2"/>
              <a:buChar char="ü"/>
            </a:pPr>
            <a:r>
              <a:rPr lang="hr-HR" sz="2800" dirty="0" smtClean="0">
                <a:latin typeface="Calibri" pitchFamily="34" charset="0"/>
              </a:rPr>
              <a:t>čuvanje lozinke, </a:t>
            </a:r>
          </a:p>
          <a:p>
            <a:pPr marL="0" indent="14288">
              <a:spcBef>
                <a:spcPts val="0"/>
              </a:spcBef>
              <a:buFont typeface="Wingdings" pitchFamily="2" charset="2"/>
              <a:buChar char="ü"/>
            </a:pPr>
            <a:r>
              <a:rPr lang="hr-HR" sz="2800" dirty="0" smtClean="0">
                <a:latin typeface="Calibri" pitchFamily="34" charset="0"/>
              </a:rPr>
              <a:t>prijavljivanje zlostavljanja, </a:t>
            </a:r>
          </a:p>
          <a:p>
            <a:pPr marL="0" indent="14288">
              <a:spcBef>
                <a:spcPts val="0"/>
              </a:spcBef>
              <a:buFont typeface="Wingdings" pitchFamily="2" charset="2"/>
              <a:buChar char="ü"/>
            </a:pPr>
            <a:r>
              <a:rPr lang="hr-HR" sz="2800" dirty="0" smtClean="0">
                <a:latin typeface="Calibri" pitchFamily="34" charset="0"/>
              </a:rPr>
              <a:t>primjerno ponašanje prema drugima…</a:t>
            </a:r>
            <a:endParaRPr lang="hr-HR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7443" y="1073426"/>
            <a:ext cx="8229600" cy="1974573"/>
          </a:xfrm>
        </p:spPr>
        <p:txBody>
          <a:bodyPr/>
          <a:lstStyle/>
          <a:p>
            <a:pPr lvl="0" eaLnBrk="1" hangingPunct="1"/>
            <a:r>
              <a:rPr lang="hr-HR" dirty="0" smtClean="0"/>
              <a:t>Odgovorno ponašanje u digitalnom svijetu</a:t>
            </a:r>
            <a:br>
              <a:rPr lang="hr-HR" dirty="0" smtClean="0"/>
            </a:br>
            <a:r>
              <a:rPr lang="hr-HR" sz="4000" dirty="0" smtClean="0">
                <a:solidFill>
                  <a:srgbClr val="FF0000"/>
                </a:solidFill>
                <a:latin typeface="Calibri" pitchFamily="34" charset="0"/>
              </a:rPr>
              <a:t>ANALIZA SARINOG PROFILA</a:t>
            </a:r>
            <a:br>
              <a:rPr lang="hr-HR" sz="40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hr-HR" sz="4000" dirty="0" smtClean="0">
                <a:solidFill>
                  <a:srgbClr val="FF0000"/>
                </a:solidFill>
                <a:latin typeface="Calibri" pitchFamily="34" charset="0"/>
              </a:rPr>
              <a:t>rad u skupinama</a:t>
            </a:r>
            <a:r>
              <a:rPr lang="hr-HR" dirty="0" smtClean="0">
                <a:latin typeface="Calibri" pitchFamily="34" charset="0"/>
              </a:rPr>
              <a:t/>
            </a:r>
            <a:br>
              <a:rPr lang="hr-HR" dirty="0" smtClean="0">
                <a:latin typeface="Calibri" pitchFamily="34" charset="0"/>
              </a:rPr>
            </a:br>
            <a:endParaRPr lang="en-US" dirty="0" smtClean="0"/>
          </a:p>
        </p:txBody>
      </p:sp>
      <p:sp>
        <p:nvSpPr>
          <p:cNvPr id="8" name="Rezervirano mjesto teksta 7"/>
          <p:cNvSpPr>
            <a:spLocks noGrp="1"/>
          </p:cNvSpPr>
          <p:nvPr>
            <p:ph type="body" sz="half" idx="1"/>
          </p:nvPr>
        </p:nvSpPr>
        <p:spPr>
          <a:xfrm>
            <a:off x="1842052" y="3352799"/>
            <a:ext cx="6930886" cy="3154019"/>
          </a:xfrm>
        </p:spPr>
        <p:txBody>
          <a:bodyPr/>
          <a:lstStyle/>
          <a:p>
            <a:pPr marL="357188" indent="-357188">
              <a:buClr>
                <a:srgbClr val="FF0000"/>
              </a:buClr>
            </a:pPr>
            <a:r>
              <a:rPr lang="hr-HR" sz="2800" dirty="0" smtClean="0">
                <a:solidFill>
                  <a:schemeClr val="bg1"/>
                </a:solidFill>
                <a:latin typeface="Calibri" pitchFamily="34" charset="0"/>
              </a:rPr>
              <a:t>Sarin profil je javan i dostupan jer je dio školske društvene mreže. </a:t>
            </a:r>
          </a:p>
          <a:p>
            <a:r>
              <a:rPr lang="hr-HR" dirty="0" smtClean="0"/>
              <a:t>Na njenom profilu analizirat ćete objave njenih prijatelja/prijateljica i razmisliti o njihovoj odgovornosti.</a:t>
            </a:r>
            <a:endParaRPr lang="hr-H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96957" y="194503"/>
            <a:ext cx="8229600" cy="984940"/>
          </a:xfrm>
        </p:spPr>
        <p:txBody>
          <a:bodyPr/>
          <a:lstStyle/>
          <a:p>
            <a:pPr algn="l"/>
            <a:r>
              <a:rPr lang="hr-HR" sz="3600" dirty="0" smtClean="0"/>
              <a:t>Primjer 1.</a:t>
            </a:r>
            <a:endParaRPr lang="en-GB" sz="3600" dirty="0" smtClean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258059" y="1086678"/>
            <a:ext cx="7369106" cy="1749287"/>
          </a:xfrm>
          <a:prstGeom prst="wedgeRoundRectCallout">
            <a:avLst>
              <a:gd name="adj1" fmla="val -30584"/>
              <a:gd name="adj2" fmla="val 68691"/>
              <a:gd name="adj3" fmla="val 16667"/>
            </a:avLst>
          </a:prstGeom>
          <a:gradFill rotWithShape="0">
            <a:gsLst>
              <a:gs pos="0">
                <a:srgbClr val="B2A1C7"/>
              </a:gs>
              <a:gs pos="50000">
                <a:srgbClr val="E5DFEC"/>
              </a:gs>
              <a:gs pos="100000">
                <a:srgbClr val="B2A1C7"/>
              </a:gs>
            </a:gsLst>
            <a:lin ang="18900000" scaled="1"/>
          </a:gradFill>
          <a:ln w="12700">
            <a:solidFill>
              <a:srgbClr val="B2A1C7"/>
            </a:solidFill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   Ana: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Zamisli! Netko me preko </a:t>
            </a:r>
            <a:r>
              <a:rPr kumimoji="0" lang="hr-H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Aska</a:t>
            </a: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upozorio da Tina priča svakakve gluposti o meni.  Nema šanse da mi više bude prijateljica!!!!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Pravokutnik 8"/>
          <p:cNvSpPr/>
          <p:nvPr/>
        </p:nvSpPr>
        <p:spPr>
          <a:xfrm>
            <a:off x="2617303" y="3286538"/>
            <a:ext cx="6221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mislite o upozorenjima vama nepoznatih osoba? 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je Anu navelo da prekine prijateljstvo? Može li Ana biti sigurna da je Tina zaista pričala gluposti o njoj? 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Da ste na Aninu mjestu kako biste vi postupili? 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biste vi savjetovali Ani, a što Dari?</a:t>
            </a:r>
            <a:endParaRPr lang="hr-HR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8545"/>
          </a:xfrm>
        </p:spPr>
        <p:txBody>
          <a:bodyPr/>
          <a:lstStyle/>
          <a:p>
            <a:pPr algn="l"/>
            <a:r>
              <a:rPr lang="hr-HR" sz="3600" dirty="0" smtClean="0"/>
              <a:t>Primjer 2.</a:t>
            </a:r>
            <a:endParaRPr lang="hr-HR" sz="3600" dirty="0"/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703442" y="967409"/>
            <a:ext cx="5989983" cy="1577008"/>
          </a:xfrm>
          <a:prstGeom prst="wedgeRoundRectCallout">
            <a:avLst>
              <a:gd name="adj1" fmla="val -37467"/>
              <a:gd name="adj2" fmla="val 70935"/>
              <a:gd name="adj3" fmla="val 16667"/>
            </a:avLst>
          </a:prstGeom>
          <a:gradFill rotWithShape="0">
            <a:gsLst>
              <a:gs pos="0">
                <a:srgbClr val="8EAADB"/>
              </a:gs>
              <a:gs pos="50000">
                <a:srgbClr val="D9E2F3"/>
              </a:gs>
              <a:gs pos="100000">
                <a:srgbClr val="8EAADB"/>
              </a:gs>
            </a:gsLst>
            <a:lin ang="18900000" scaled="1"/>
          </a:gradFill>
          <a:ln w="12700">
            <a:solidFill>
              <a:srgbClr val="8EAADB"/>
            </a:solidFill>
            <a:miter lim="800000"/>
            <a:headEnd/>
            <a:tailEnd/>
          </a:ln>
          <a:effectLst>
            <a:outerShdw dist="28398" dir="3806097" algn="ctr" rotWithShape="0">
              <a:srgbClr val="1F376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            Lana: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Zašto si pozvala Tanju i Anju u kino? Znaš da mi idu na živce!! Budu li one išle ja ne idem!!!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ravokutnik 4"/>
          <p:cNvSpPr/>
          <p:nvPr/>
        </p:nvSpPr>
        <p:spPr>
          <a:xfrm>
            <a:off x="2319131" y="3202490"/>
            <a:ext cx="6042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lvl="0" indent="-265113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mislite o </a:t>
            </a:r>
            <a:r>
              <a:rPr lang="hr-HR" sz="2400" dirty="0" err="1" smtClean="0">
                <a:latin typeface="Calibri" pitchFamily="34" charset="0"/>
              </a:rPr>
              <a:t>Laninoj</a:t>
            </a:r>
            <a:r>
              <a:rPr lang="hr-HR" sz="2400" dirty="0" smtClean="0">
                <a:latin typeface="Calibri" pitchFamily="34" charset="0"/>
              </a:rPr>
              <a:t> reakciji? Je li primjerena? Objasnite.</a:t>
            </a:r>
          </a:p>
          <a:p>
            <a:pPr marL="265113" lvl="0" indent="-265113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biste vi napravili da ste na mjestu Anje ili Tanje? Kako biste se osjećali?</a:t>
            </a:r>
          </a:p>
          <a:p>
            <a:pPr marL="265113" lvl="0" indent="-265113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Kada drugi pročitaju što je Lana napisala, što mogu misliti o Tanji i Anji? Može li se ponašanje drugih prema njima promijeniti?</a:t>
            </a:r>
          </a:p>
          <a:p>
            <a:pPr marL="265113" lvl="0" indent="-265113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biste savjetovali Sari? </a:t>
            </a:r>
            <a:endParaRPr lang="hr-HR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2016745" y="983697"/>
            <a:ext cx="6756193" cy="1322181"/>
          </a:xfrm>
          <a:prstGeom prst="wedgeRoundRectCallout">
            <a:avLst>
              <a:gd name="adj1" fmla="val -37884"/>
              <a:gd name="adj2" fmla="val 85120"/>
              <a:gd name="adj3" fmla="val 16667"/>
            </a:avLst>
          </a:prstGeom>
          <a:gradFill rotWithShape="0">
            <a:gsLst>
              <a:gs pos="0">
                <a:srgbClr val="C9C9C9"/>
              </a:gs>
              <a:gs pos="50000">
                <a:srgbClr val="EDEDED"/>
              </a:gs>
              <a:gs pos="100000">
                <a:srgbClr val="C9C9C9"/>
              </a:gs>
            </a:gsLst>
            <a:lin ang="18900000" scaled="1"/>
          </a:gradFill>
          <a:ln w="12700">
            <a:solidFill>
              <a:srgbClr val="C9C9C9"/>
            </a:solidFill>
            <a:miter lim="800000"/>
            <a:headEnd/>
            <a:tailEnd/>
          </a:ln>
          <a:effectLst>
            <a:outerShdw dist="28398" dir="3806097" algn="ctr" rotWithShape="0">
              <a:srgbClr val="525252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            </a:t>
            </a: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Bruno: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Užas! Mira je objavila </a:t>
            </a:r>
            <a:r>
              <a:rPr kumimoji="0" lang="hr-H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fotke</a:t>
            </a: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s rođendana. Grozne su!! Ti si njena frendica pa joj reci.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2284"/>
          </a:xfrm>
        </p:spPr>
        <p:txBody>
          <a:bodyPr/>
          <a:lstStyle/>
          <a:p>
            <a:pPr algn="l"/>
            <a:r>
              <a:rPr lang="hr-HR" sz="3600" dirty="0" smtClean="0"/>
              <a:t>Primjer 3.</a:t>
            </a:r>
            <a:endParaRPr lang="hr-HR" sz="3600" dirty="0"/>
          </a:p>
        </p:txBody>
      </p:sp>
      <p:sp>
        <p:nvSpPr>
          <p:cNvPr id="5" name="Pravokutnik 4"/>
          <p:cNvSpPr/>
          <p:nvPr/>
        </p:nvSpPr>
        <p:spPr>
          <a:xfrm>
            <a:off x="2339009" y="3162733"/>
            <a:ext cx="61026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možete zaključiti iz Brunove objave? Bi li se Bruno ljutio da fotografije nisu „grozne“?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mislite je li Mira pitala Bruna i ostale smije li objaviti njihove fotografije?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Kako biste vi reagirali da netko objavi vaše fotografije bez pitanja?</a:t>
            </a:r>
          </a:p>
          <a:p>
            <a:pPr marL="342900" lvl="0" indent="-3429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biste vi napravili na Sarinom mjestu?</a:t>
            </a:r>
            <a:endParaRPr lang="hr-HR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2160103" y="1060174"/>
            <a:ext cx="6533322" cy="1709531"/>
          </a:xfrm>
          <a:prstGeom prst="wedgeRoundRectCallout">
            <a:avLst>
              <a:gd name="adj1" fmla="val -37884"/>
              <a:gd name="adj2" fmla="val 85120"/>
              <a:gd name="adj3" fmla="val 16667"/>
            </a:avLst>
          </a:prstGeom>
          <a:gradFill rotWithShape="0">
            <a:gsLst>
              <a:gs pos="0">
                <a:srgbClr val="D99594"/>
              </a:gs>
              <a:gs pos="50000">
                <a:srgbClr val="F2DBDB"/>
              </a:gs>
              <a:gs pos="100000">
                <a:srgbClr val="D99594"/>
              </a:gs>
            </a:gsLst>
            <a:lin ang="189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              </a:t>
            </a: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Sandra: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pronašla sam stranicu na kojoj ima sve za naš plakat. Super ideje! Treba samo “</a:t>
            </a:r>
            <a:r>
              <a:rPr kumimoji="0" lang="hr-H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isprintat</a:t>
            </a:r>
            <a:r>
              <a:rPr kumimoji="0" lang="hr-H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”. Za čas ćemo biti gotove.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C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9032"/>
          </a:xfrm>
        </p:spPr>
        <p:txBody>
          <a:bodyPr/>
          <a:lstStyle/>
          <a:p>
            <a:pPr algn="l"/>
            <a:r>
              <a:rPr lang="hr-HR" sz="3600" dirty="0" smtClean="0"/>
              <a:t>Primjer4.</a:t>
            </a:r>
            <a:endParaRPr lang="hr-HR" sz="3600" dirty="0"/>
          </a:p>
        </p:txBody>
      </p:sp>
      <p:sp>
        <p:nvSpPr>
          <p:cNvPr id="5" name="Pravokutnik 4"/>
          <p:cNvSpPr/>
          <p:nvPr/>
        </p:nvSpPr>
        <p:spPr>
          <a:xfrm>
            <a:off x="2915479" y="3393999"/>
            <a:ext cx="56851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mislite o Sandrinom prijedlogu?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Je li Sandra provjerila ima li pravo preuzeti materijale?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Kakve mogu biti posljedice njenog preuzimanja? Da ste učitelj kako biste postupili, što biste rekli Sandri?</a:t>
            </a:r>
          </a:p>
          <a:p>
            <a:pPr marL="457200" lvl="0" indent="-457200">
              <a:buFont typeface="+mj-lt"/>
              <a:buAutoNum type="arabicPeriod"/>
            </a:pPr>
            <a:r>
              <a:rPr lang="hr-HR" sz="2400" dirty="0" smtClean="0">
                <a:latin typeface="Calibri" pitchFamily="34" charset="0"/>
              </a:rPr>
              <a:t>Što biste napravili na Sarinom mjestu?</a:t>
            </a:r>
            <a:endParaRPr lang="hr-HR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VAŽNO!	</a:t>
            </a:r>
            <a:endParaRPr lang="hr-HR" dirty="0"/>
          </a:p>
        </p:txBody>
      </p:sp>
      <p:graphicFrame>
        <p:nvGraphicFramePr>
          <p:cNvPr id="4" name="Tablica 3"/>
          <p:cNvGraphicFramePr>
            <a:graphicFrameLocks noGrp="1"/>
          </p:cNvGraphicFramePr>
          <p:nvPr/>
        </p:nvGraphicFramePr>
        <p:xfrm>
          <a:off x="848138" y="1683027"/>
          <a:ext cx="7832036" cy="4334424"/>
        </p:xfrm>
        <a:graphic>
          <a:graphicData uri="http://schemas.openxmlformats.org/drawingml/2006/table">
            <a:tbl>
              <a:tblPr/>
              <a:tblGrid>
                <a:gridCol w="2515400"/>
                <a:gridCol w="5316636"/>
              </a:tblGrid>
              <a:tr h="60096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TEMELJNA PODRUČJA </a:t>
                      </a:r>
                      <a:r>
                        <a:rPr lang="hr-HR" sz="2400" b="1" dirty="0" smtClean="0">
                          <a:latin typeface="Calibri"/>
                          <a:ea typeface="Calibri"/>
                          <a:cs typeface="Times New Roman"/>
                        </a:rPr>
                        <a:t>ODGOVORNOSTI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 smtClean="0">
                          <a:latin typeface="Calibri"/>
                          <a:ea typeface="Calibri"/>
                          <a:cs typeface="Times New Roman"/>
                        </a:rPr>
                        <a:t>U DIGITALNOM SVIJETU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600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PRIVATNOST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Poštivati  svoju i tuđu privatnost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600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IDENTITET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Iskreno se predstavljati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DFEC"/>
                    </a:solidFill>
                  </a:tcPr>
                </a:tc>
              </a:tr>
              <a:tr h="9445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KOMUNIKACIJA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Odnositi se prema drugima s poštovanjem i sprječavati sve oblike nasilja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29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b="1" dirty="0">
                          <a:latin typeface="Calibri"/>
                          <a:ea typeface="Calibri"/>
                          <a:cs typeface="Times New Roman"/>
                        </a:rPr>
                        <a:t>AUTORSKO PRAVO</a:t>
                      </a:r>
                      <a:endParaRPr lang="hr-HR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400" dirty="0">
                          <a:latin typeface="Calibri"/>
                          <a:ea typeface="Calibri"/>
                          <a:cs typeface="Times New Roman"/>
                        </a:rPr>
                        <a:t>Tražiti dozvolu i/ili dati dozvolu drugome, ispravno navesti izvore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96957" y="1679369"/>
            <a:ext cx="8229600" cy="1143000"/>
          </a:xfrm>
        </p:spPr>
        <p:txBody>
          <a:bodyPr/>
          <a:lstStyle/>
          <a:p>
            <a:r>
              <a:rPr lang="hr-HR" dirty="0" smtClean="0">
                <a:solidFill>
                  <a:srgbClr val="FF0000"/>
                </a:solidFill>
                <a:latin typeface="Calibri" pitchFamily="34" charset="0"/>
              </a:rPr>
              <a:t>Kako bi svijet izgledao da postoje samo prava a ne i odgovornosti?</a:t>
            </a:r>
            <a:endParaRPr lang="hr-HR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The Missing Piece">
      <a:dk1>
        <a:srgbClr val="000000"/>
      </a:dk1>
      <a:lt1>
        <a:srgbClr val="1E2128"/>
      </a:lt1>
      <a:dk2>
        <a:srgbClr val="1E2128"/>
      </a:dk2>
      <a:lt2>
        <a:srgbClr val="000000"/>
      </a:lt2>
      <a:accent1>
        <a:srgbClr val="618BB8"/>
      </a:accent1>
      <a:accent2>
        <a:srgbClr val="1F3145"/>
      </a:accent2>
      <a:accent3>
        <a:srgbClr val="FFFFFF"/>
      </a:accent3>
      <a:accent4>
        <a:srgbClr val="79B2D0"/>
      </a:accent4>
      <a:accent5>
        <a:srgbClr val="2B3036"/>
      </a:accent5>
      <a:accent6>
        <a:srgbClr val="325E89"/>
      </a:accent6>
      <a:hlink>
        <a:srgbClr val="79B2D0"/>
      </a:hlink>
      <a:folHlink>
        <a:srgbClr val="19304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657</Words>
  <Application>Microsoft Office PowerPoint</Application>
  <PresentationFormat>Prikaz na zaslonu (4:3)</PresentationFormat>
  <Paragraphs>90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5" baseType="lpstr">
      <vt:lpstr>Default Design</vt:lpstr>
      <vt:lpstr>PRAVA I ODGOVORNOSTI U DIGITALNOM SVIJETU</vt:lpstr>
      <vt:lpstr>POTREBE,PRAVA, ODGOVORNOSTI</vt:lpstr>
      <vt:lpstr>POTREBE,PRAVA, ODGOVORNOSTI</vt:lpstr>
      <vt:lpstr>PowerPointova prezentacija</vt:lpstr>
      <vt:lpstr>PowerPointova prezentacija</vt:lpstr>
      <vt:lpstr>Digitalni svijet</vt:lpstr>
      <vt:lpstr>Potreba za sigurnošću u digitalnom svijetu </vt:lpstr>
      <vt:lpstr>Odgovorno ponašanje u digitalnom svijetu ANALIZA SARINOG PROFILA rad u skupinama </vt:lpstr>
      <vt:lpstr>Primjer 1.</vt:lpstr>
      <vt:lpstr>Primjer 2.</vt:lpstr>
      <vt:lpstr>Primjer 3.</vt:lpstr>
      <vt:lpstr>Primjer4.</vt:lpstr>
      <vt:lpstr>VAŽNO! </vt:lpstr>
      <vt:lpstr>Kako bi svijet izgledao da postoje samo prava a ne i odgovornosti?</vt:lpstr>
    </vt:vector>
  </TitlesOfParts>
  <Company>Clearly Presented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PowerPoint Template</dc:title>
  <dc:creator>Presentation Magazine</dc:creator>
  <cp:lastModifiedBy>djelatnik</cp:lastModifiedBy>
  <cp:revision>63</cp:revision>
  <dcterms:created xsi:type="dcterms:W3CDTF">2009-11-03T13:35:13Z</dcterms:created>
  <dcterms:modified xsi:type="dcterms:W3CDTF">2019-12-04T09:18:28Z</dcterms:modified>
</cp:coreProperties>
</file>